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sldIdLst>
    <p:sldId id="294" r:id="rId2"/>
    <p:sldId id="309" r:id="rId3"/>
    <p:sldId id="317" r:id="rId4"/>
    <p:sldId id="318" r:id="rId5"/>
    <p:sldId id="320" r:id="rId6"/>
    <p:sldId id="322" r:id="rId7"/>
    <p:sldId id="319" r:id="rId8"/>
    <p:sldId id="313" r:id="rId9"/>
    <p:sldId id="316" r:id="rId10"/>
    <p:sldId id="310" r:id="rId11"/>
    <p:sldId id="328" r:id="rId12"/>
    <p:sldId id="312" r:id="rId13"/>
    <p:sldId id="325" r:id="rId14"/>
    <p:sldId id="329" r:id="rId15"/>
    <p:sldId id="330" r:id="rId16"/>
    <p:sldId id="331" r:id="rId17"/>
    <p:sldId id="327" r:id="rId18"/>
    <p:sldId id="333" r:id="rId19"/>
    <p:sldId id="332" r:id="rId20"/>
    <p:sldId id="326" r:id="rId21"/>
    <p:sldId id="334" r:id="rId22"/>
    <p:sldId id="315" r:id="rId23"/>
    <p:sldId id="336" r:id="rId24"/>
    <p:sldId id="335" r:id="rId25"/>
    <p:sldId id="283" r:id="rId2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3546" autoAdjust="0"/>
  </p:normalViewPr>
  <p:slideViewPr>
    <p:cSldViewPr snapToGrid="0">
      <p:cViewPr varScale="1">
        <p:scale>
          <a:sx n="69" d="100"/>
          <a:sy n="69" d="100"/>
        </p:scale>
        <p:origin x="22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98DF-9A3A-48B4-86FF-B1D4682C3A9A}" type="datetimeFigureOut">
              <a:rPr lang="nl-BE" smtClean="0"/>
              <a:t>28/09/2020</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4D904-D4E9-491E-9AA0-4E07A59EBDD1}" type="slidenum">
              <a:rPr lang="nl-BE" smtClean="0"/>
              <a:t>‹nr.›</a:t>
            </a:fld>
            <a:endParaRPr lang="nl-BE"/>
          </a:p>
        </p:txBody>
      </p:sp>
    </p:spTree>
    <p:extLst>
      <p:ext uri="{BB962C8B-B14F-4D97-AF65-F5344CB8AC3E}">
        <p14:creationId xmlns:p14="http://schemas.microsoft.com/office/powerpoint/2010/main" val="287651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PROBLEEMSTELLING</a:t>
            </a:r>
          </a:p>
          <a:p>
            <a:endParaRPr lang="nl-BE" dirty="0"/>
          </a:p>
          <a:p>
            <a:r>
              <a:rPr lang="nl-BE" dirty="0"/>
              <a:t>Stel deze open vraag aan de leerlingen en probeer tot enkele producten te komen die van textiel gemaakt zijn.</a:t>
            </a:r>
          </a:p>
          <a:p>
            <a:r>
              <a:rPr lang="nl-BE" dirty="0"/>
              <a:t>Op de volgende slides vind je enkele voorbeelden uit het alledaagse leven.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a:t>
            </a:fld>
            <a:endParaRPr lang="nl-BE"/>
          </a:p>
        </p:txBody>
      </p:sp>
    </p:spTree>
    <p:extLst>
      <p:ext uri="{BB962C8B-B14F-4D97-AF65-F5344CB8AC3E}">
        <p14:creationId xmlns:p14="http://schemas.microsoft.com/office/powerpoint/2010/main" val="3399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opwarmertje! Badhanddoeken worden gemaakt van textiel.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11</a:t>
            </a:fld>
            <a:endParaRPr lang="nl-BE"/>
          </a:p>
        </p:txBody>
      </p:sp>
    </p:spTree>
    <p:extLst>
      <p:ext uri="{BB962C8B-B14F-4D97-AF65-F5344CB8AC3E}">
        <p14:creationId xmlns:p14="http://schemas.microsoft.com/office/powerpoint/2010/main" val="285428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springkasteel is gemaakt van textiel!</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12</a:t>
            </a:fld>
            <a:endParaRPr lang="nl-BE"/>
          </a:p>
        </p:txBody>
      </p:sp>
    </p:spTree>
    <p:extLst>
      <p:ext uri="{BB962C8B-B14F-4D97-AF65-F5344CB8AC3E}">
        <p14:creationId xmlns:p14="http://schemas.microsoft.com/office/powerpoint/2010/main" val="202752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Een autoband wordt versterkt met bandjes die gemaakt zijn uit textiel. Er zit dus textiel in een autoband, maar ook bv in een fietsband. </a:t>
            </a:r>
            <a:endParaRPr lang="en-GB" dirty="0"/>
          </a:p>
          <a:p>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13</a:t>
            </a:fld>
            <a:endParaRPr lang="nl-BE"/>
          </a:p>
        </p:txBody>
      </p:sp>
    </p:spTree>
    <p:extLst>
      <p:ext uri="{BB962C8B-B14F-4D97-AF65-F5344CB8AC3E}">
        <p14:creationId xmlns:p14="http://schemas.microsoft.com/office/powerpoint/2010/main" val="166717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lego zit geen textiel. Lego wordt gemaakt van plastic. </a:t>
            </a:r>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14</a:t>
            </a:fld>
            <a:endParaRPr lang="nl-BE"/>
          </a:p>
        </p:txBody>
      </p:sp>
    </p:spTree>
    <p:extLst>
      <p:ext uri="{BB962C8B-B14F-4D97-AF65-F5344CB8AC3E}">
        <p14:creationId xmlns:p14="http://schemas.microsoft.com/office/powerpoint/2010/main" val="418554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luchtballon is gemaakt van textiel.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15</a:t>
            </a:fld>
            <a:endParaRPr lang="nl-BE"/>
          </a:p>
        </p:txBody>
      </p:sp>
    </p:spTree>
    <p:extLst>
      <p:ext uri="{BB962C8B-B14F-4D97-AF65-F5344CB8AC3E}">
        <p14:creationId xmlns:p14="http://schemas.microsoft.com/office/powerpoint/2010/main" val="12893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waterpistool wordt gemaakt van kuststof.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16</a:t>
            </a:fld>
            <a:endParaRPr lang="nl-BE"/>
          </a:p>
        </p:txBody>
      </p:sp>
    </p:spTree>
    <p:extLst>
      <p:ext uri="{BB962C8B-B14F-4D97-AF65-F5344CB8AC3E}">
        <p14:creationId xmlns:p14="http://schemas.microsoft.com/office/powerpoint/2010/main" val="14074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Luiers worden gemaakt van verschillende textiellaagjes.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17</a:t>
            </a:fld>
            <a:endParaRPr lang="nl-BE"/>
          </a:p>
        </p:txBody>
      </p:sp>
    </p:spTree>
    <p:extLst>
      <p:ext uri="{BB962C8B-B14F-4D97-AF65-F5344CB8AC3E}">
        <p14:creationId xmlns:p14="http://schemas.microsoft.com/office/powerpoint/2010/main" val="305103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worteldoek om onkruid tegen te gaan is gemaakt van textiel.</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18</a:t>
            </a:fld>
            <a:endParaRPr lang="nl-BE"/>
          </a:p>
        </p:txBody>
      </p:sp>
    </p:spTree>
    <p:extLst>
      <p:ext uri="{BB962C8B-B14F-4D97-AF65-F5344CB8AC3E}">
        <p14:creationId xmlns:p14="http://schemas.microsoft.com/office/powerpoint/2010/main" val="325908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voetbal wordt van leer of kunststof gemaakt.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19</a:t>
            </a:fld>
            <a:endParaRPr lang="nl-BE"/>
          </a:p>
        </p:txBody>
      </p:sp>
    </p:spTree>
    <p:extLst>
      <p:ext uri="{BB962C8B-B14F-4D97-AF65-F5344CB8AC3E}">
        <p14:creationId xmlns:p14="http://schemas.microsoft.com/office/powerpoint/2010/main" val="2210786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wieken van een windmolen worden versterkt met textiel. Textiel is veel lichter dan bv staal waardoor dit ideaal is om te gebruiken.</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20</a:t>
            </a:fld>
            <a:endParaRPr lang="nl-BE"/>
          </a:p>
        </p:txBody>
      </p:sp>
    </p:spTree>
    <p:extLst>
      <p:ext uri="{BB962C8B-B14F-4D97-AF65-F5344CB8AC3E}">
        <p14:creationId xmlns:p14="http://schemas.microsoft.com/office/powerpoint/2010/main" val="287436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Waarschijnlijk denken de leerlingen aan kledingtextiel. Kledij is inderdaad van textiel gemaakt. Toch valt kleding zelf onder confectie. Je kan de opdeling tussen textiel en confectie het best zo uitleggen: Textiel is een stuk stof op een grote rol. Op het moment dat je hier een schaar in zet om er bv een broek van te maken wordt het confectie. </a:t>
            </a:r>
          </a:p>
          <a:p>
            <a:endParaRPr lang="nl-BE" dirty="0"/>
          </a:p>
          <a:p>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3</a:t>
            </a:fld>
            <a:endParaRPr lang="nl-BE"/>
          </a:p>
        </p:txBody>
      </p:sp>
    </p:spTree>
    <p:extLst>
      <p:ext uri="{BB962C8B-B14F-4D97-AF65-F5344CB8AC3E}">
        <p14:creationId xmlns:p14="http://schemas.microsoft.com/office/powerpoint/2010/main" val="2746716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ONDERZOEK</a:t>
            </a:r>
          </a:p>
          <a:p>
            <a:endParaRPr lang="nl-BE" dirty="0"/>
          </a:p>
          <a:p>
            <a:r>
              <a:rPr lang="nl-BE" dirty="0"/>
              <a:t>De leerlingen krijgen een stuk stof met linnenbinding. Ze mogen dit onderzoeken om de manier van weven te onderzoeken. Ze kijken hoe de draden lopen. Ze mogen het stukje ook een beetje uit elkaar halen om de binding makkelijker te zien. </a:t>
            </a:r>
          </a:p>
          <a:p>
            <a:r>
              <a:rPr lang="en-GB" dirty="0" err="1"/>
              <a:t>Daarna</a:t>
            </a:r>
            <a:r>
              <a:rPr lang="en-GB" dirty="0"/>
              <a:t> </a:t>
            </a:r>
            <a:r>
              <a:rPr lang="en-GB" dirty="0" err="1"/>
              <a:t>tekenen</a:t>
            </a:r>
            <a:r>
              <a:rPr lang="en-GB" dirty="0"/>
              <a:t> </a:t>
            </a:r>
            <a:r>
              <a:rPr lang="en-GB" dirty="0" err="1"/>
              <a:t>ze</a:t>
            </a:r>
            <a:r>
              <a:rPr lang="en-GB" dirty="0"/>
              <a:t> hoe de </a:t>
            </a:r>
            <a:r>
              <a:rPr lang="en-GB" dirty="0" err="1"/>
              <a:t>draden</a:t>
            </a:r>
            <a:r>
              <a:rPr lang="en-GB" dirty="0"/>
              <a:t> </a:t>
            </a:r>
            <a:r>
              <a:rPr lang="en-GB" dirty="0" err="1"/>
              <a:t>lopen</a:t>
            </a:r>
            <a:r>
              <a:rPr lang="en-GB" dirty="0"/>
              <a:t> </a:t>
            </a:r>
            <a:r>
              <a:rPr lang="nl-BE" dirty="0"/>
              <a:t>en/of kunnen met pijpenragers de binding namaken zodat ze goed begrijpen hoe de linnenbinding in elkaar zit.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21</a:t>
            </a:fld>
            <a:endParaRPr lang="nl-BE"/>
          </a:p>
        </p:txBody>
      </p:sp>
    </p:spTree>
    <p:extLst>
      <p:ext uri="{BB962C8B-B14F-4D97-AF65-F5344CB8AC3E}">
        <p14:creationId xmlns:p14="http://schemas.microsoft.com/office/powerpoint/2010/main" val="2548359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WORD ZELF EEN TEXTIELHELD</a:t>
            </a:r>
          </a:p>
          <a:p>
            <a:endParaRPr lang="nl-BE" dirty="0"/>
          </a:p>
          <a:p>
            <a:r>
              <a:rPr lang="nl-BE" dirty="0"/>
              <a:t>Klik </a:t>
            </a:r>
            <a:r>
              <a:rPr lang="nl-BE" b="1" dirty="0"/>
              <a:t>tijdens de diavoorstelling </a:t>
            </a:r>
            <a:r>
              <a:rPr lang="nl-BE" dirty="0"/>
              <a:t>op de afbeelding en bekijk het filmpje over de studierichting TEXTIEL</a:t>
            </a:r>
          </a:p>
          <a:p>
            <a:endParaRPr lang="nl-BE" dirty="0"/>
          </a:p>
          <a:p>
            <a:r>
              <a:rPr lang="nl-BE" sz="1200" kern="1200" dirty="0">
                <a:solidFill>
                  <a:schemeClr val="tx1"/>
                </a:solidFill>
                <a:effectLst/>
                <a:latin typeface="+mn-lt"/>
                <a:ea typeface="+mn-ea"/>
                <a:cs typeface="+mn-cs"/>
              </a:rPr>
              <a:t>In het filmpje wordt duidelijk dat er in de textielsector twee soorten mensen nodig zijn: creatieve mensen én technische mensen.</a:t>
            </a:r>
          </a:p>
          <a:p>
            <a:r>
              <a:rPr lang="nl-BE" sz="1200" kern="1200" dirty="0">
                <a:solidFill>
                  <a:schemeClr val="tx1"/>
                </a:solidFill>
                <a:effectLst/>
                <a:latin typeface="+mn-lt"/>
                <a:ea typeface="+mn-ea"/>
                <a:cs typeface="+mn-cs"/>
              </a:rPr>
              <a:t>Vandaar dat er in deze challenge twee uitdagingen voorzien zijn. </a:t>
            </a:r>
          </a:p>
          <a:p>
            <a:endParaRPr lang="nl-BE" sz="1200" kern="1200" dirty="0">
              <a:solidFill>
                <a:schemeClr val="tx1"/>
              </a:solidFill>
              <a:effectLst/>
              <a:latin typeface="+mn-lt"/>
              <a:ea typeface="+mn-ea"/>
              <a:cs typeface="+mn-cs"/>
            </a:endParaRPr>
          </a:p>
          <a:p>
            <a:r>
              <a:rPr lang="nl-BE" sz="1200" i="1" kern="1200" dirty="0">
                <a:solidFill>
                  <a:schemeClr val="tx1"/>
                </a:solidFill>
                <a:effectLst/>
                <a:latin typeface="+mn-lt"/>
                <a:ea typeface="+mn-ea"/>
                <a:cs typeface="+mn-cs"/>
              </a:rPr>
              <a:t>Werkt de link niet?</a:t>
            </a:r>
          </a:p>
          <a:p>
            <a:r>
              <a:rPr lang="nl-BE" sz="1200" i="1" kern="1200" dirty="0">
                <a:solidFill>
                  <a:schemeClr val="tx1"/>
                </a:solidFill>
                <a:effectLst/>
                <a:latin typeface="+mn-lt"/>
                <a:ea typeface="+mn-ea"/>
                <a:cs typeface="+mn-cs"/>
              </a:rPr>
              <a:t>Ga naar https://www.youtube.com/watch?v=BAN_6BzLeZA&amp;feature=youtu.be</a:t>
            </a:r>
            <a:endParaRPr lang="en-GB" i="1"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22</a:t>
            </a:fld>
            <a:endParaRPr lang="nl-BE"/>
          </a:p>
        </p:txBody>
      </p:sp>
    </p:spTree>
    <p:extLst>
      <p:ext uri="{BB962C8B-B14F-4D97-AF65-F5344CB8AC3E}">
        <p14:creationId xmlns:p14="http://schemas.microsoft.com/office/powerpoint/2010/main" val="3968608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STAP 3</a:t>
            </a:r>
          </a:p>
          <a:p>
            <a:endParaRPr lang="nl-BE" dirty="0"/>
          </a:p>
          <a:p>
            <a:r>
              <a:rPr lang="nl-BE" dirty="0"/>
              <a:t>Eerst worden de twee uitdagingen uitgelegd. Daarna mogen de leerlingen kiezen welke uitdaging ze willen aangaan. De ene groep zal eerder technisch aan de slag gaan (het bouwen van een weefmachine) terwijl de andere groep eerder creatief aan het werk gezet wordt (parachute-uitdaging).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23</a:t>
            </a:fld>
            <a:endParaRPr lang="nl-BE"/>
          </a:p>
        </p:txBody>
      </p:sp>
    </p:spTree>
    <p:extLst>
      <p:ext uri="{BB962C8B-B14F-4D97-AF65-F5344CB8AC3E}">
        <p14:creationId xmlns:p14="http://schemas.microsoft.com/office/powerpoint/2010/main" val="3455279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STAP 5</a:t>
            </a:r>
          </a:p>
          <a:p>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24</a:t>
            </a:fld>
            <a:endParaRPr lang="nl-BE"/>
          </a:p>
        </p:txBody>
      </p:sp>
    </p:spTree>
    <p:extLst>
      <p:ext uri="{BB962C8B-B14F-4D97-AF65-F5344CB8AC3E}">
        <p14:creationId xmlns:p14="http://schemas.microsoft.com/office/powerpoint/2010/main" val="227171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25</a:t>
            </a:fld>
            <a:endParaRPr lang="nl-BE"/>
          </a:p>
        </p:txBody>
      </p:sp>
    </p:spTree>
    <p:extLst>
      <p:ext uri="{BB962C8B-B14F-4D97-AF65-F5344CB8AC3E}">
        <p14:creationId xmlns:p14="http://schemas.microsoft.com/office/powerpoint/2010/main" val="291920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t>
            </a:r>
            <a:r>
              <a:rPr lang="en-GB" dirty="0"/>
              <a:t>eel wat </a:t>
            </a:r>
            <a:r>
              <a:rPr lang="en-GB" dirty="0" err="1"/>
              <a:t>zaken</a:t>
            </a:r>
            <a:r>
              <a:rPr lang="en-GB" dirty="0"/>
              <a:t> die je </a:t>
            </a:r>
            <a:r>
              <a:rPr lang="en-GB" dirty="0" err="1"/>
              <a:t>thuis</a:t>
            </a:r>
            <a:r>
              <a:rPr lang="en-GB" dirty="0"/>
              <a:t> in de living </a:t>
            </a:r>
            <a:r>
              <a:rPr lang="en-GB" dirty="0" err="1"/>
              <a:t>vindt</a:t>
            </a:r>
            <a:r>
              <a:rPr lang="en-GB" dirty="0"/>
              <a:t> </a:t>
            </a:r>
            <a:r>
              <a:rPr lang="en-GB" dirty="0" err="1"/>
              <a:t>zijn</a:t>
            </a:r>
            <a:r>
              <a:rPr lang="en-GB" dirty="0"/>
              <a:t> </a:t>
            </a:r>
            <a:r>
              <a:rPr lang="en-GB" dirty="0" err="1"/>
              <a:t>gemaakt</a:t>
            </a:r>
            <a:r>
              <a:rPr lang="en-GB" dirty="0"/>
              <a:t> van </a:t>
            </a:r>
            <a:r>
              <a:rPr lang="en-GB" dirty="0" err="1"/>
              <a:t>textiel</a:t>
            </a:r>
            <a:r>
              <a:rPr lang="en-GB" dirty="0"/>
              <a:t>, </a:t>
            </a:r>
            <a:r>
              <a:rPr lang="en-GB" dirty="0" err="1"/>
              <a:t>zoals</a:t>
            </a:r>
            <a:r>
              <a:rPr lang="en-GB" dirty="0"/>
              <a:t> </a:t>
            </a:r>
            <a:r>
              <a:rPr lang="en-GB" dirty="0" err="1"/>
              <a:t>bv</a:t>
            </a:r>
            <a:r>
              <a:rPr lang="en-GB" dirty="0"/>
              <a:t>. </a:t>
            </a:r>
            <a:r>
              <a:rPr lang="en-GB" dirty="0" err="1"/>
              <a:t>tapijten</a:t>
            </a:r>
            <a:r>
              <a:rPr lang="en-GB" dirty="0"/>
              <a:t>, </a:t>
            </a:r>
            <a:r>
              <a:rPr lang="en-GB" dirty="0" err="1"/>
              <a:t>kussen</a:t>
            </a:r>
            <a:r>
              <a:rPr lang="en-GB" dirty="0"/>
              <a:t>, </a:t>
            </a:r>
            <a:r>
              <a:rPr lang="en-GB" dirty="0" err="1"/>
              <a:t>tafellinnen</a:t>
            </a:r>
            <a:r>
              <a:rPr lang="en-GB" dirty="0"/>
              <a:t>, </a:t>
            </a:r>
            <a:r>
              <a:rPr lang="en-GB" dirty="0" err="1"/>
              <a:t>gordijnen</a:t>
            </a:r>
            <a:r>
              <a:rPr lang="en-GB" dirty="0"/>
              <a:t>, </a:t>
            </a:r>
            <a:r>
              <a:rPr lang="en-GB" dirty="0" err="1"/>
              <a:t>zetels</a:t>
            </a:r>
            <a:r>
              <a:rPr lang="en-GB" dirty="0"/>
              <a:t>,…</a:t>
            </a:r>
            <a:endParaRPr lang="nl-BE"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4</a:t>
            </a:fld>
            <a:endParaRPr lang="nl-BE"/>
          </a:p>
        </p:txBody>
      </p:sp>
    </p:spTree>
    <p:extLst>
      <p:ext uri="{BB962C8B-B14F-4D97-AF65-F5344CB8AC3E}">
        <p14:creationId xmlns:p14="http://schemas.microsoft.com/office/powerpoint/2010/main" val="396926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a:t>
            </a:r>
            <a:r>
              <a:rPr lang="en-GB" dirty="0"/>
              <a:t>n </a:t>
            </a:r>
            <a:r>
              <a:rPr lang="en-GB" dirty="0" err="1"/>
              <a:t>veel</a:t>
            </a:r>
            <a:r>
              <a:rPr lang="en-GB" dirty="0"/>
              <a:t> </a:t>
            </a:r>
            <a:r>
              <a:rPr lang="en-GB" dirty="0" err="1"/>
              <a:t>veiligheidstoepassingen</a:t>
            </a:r>
            <a:r>
              <a:rPr lang="en-GB" dirty="0"/>
              <a:t> zit </a:t>
            </a:r>
            <a:r>
              <a:rPr lang="en-GB" dirty="0" err="1"/>
              <a:t>textiel</a:t>
            </a:r>
            <a:r>
              <a:rPr lang="en-GB" dirty="0"/>
              <a:t>. </a:t>
            </a:r>
            <a:r>
              <a:rPr lang="en-GB" dirty="0" err="1"/>
              <a:t>Niet</a:t>
            </a:r>
            <a:r>
              <a:rPr lang="en-GB" dirty="0"/>
              <a:t> </a:t>
            </a:r>
            <a:r>
              <a:rPr lang="en-GB" dirty="0" err="1"/>
              <a:t>alleen</a:t>
            </a:r>
            <a:r>
              <a:rPr lang="en-GB" dirty="0"/>
              <a:t> in de auto (</a:t>
            </a:r>
            <a:r>
              <a:rPr lang="en-GB" dirty="0" err="1"/>
              <a:t>gordel</a:t>
            </a:r>
            <a:r>
              <a:rPr lang="en-GB" dirty="0"/>
              <a:t>, airbags), maar </a:t>
            </a:r>
            <a:r>
              <a:rPr lang="en-GB" dirty="0" err="1"/>
              <a:t>ook</a:t>
            </a:r>
            <a:r>
              <a:rPr lang="en-GB" dirty="0"/>
              <a:t> om </a:t>
            </a:r>
            <a:r>
              <a:rPr lang="en-GB" dirty="0" err="1"/>
              <a:t>hulpverleners</a:t>
            </a:r>
            <a:r>
              <a:rPr lang="en-GB" dirty="0"/>
              <a:t> </a:t>
            </a:r>
            <a:r>
              <a:rPr lang="en-GB" dirty="0" err="1"/>
              <a:t>te</a:t>
            </a:r>
            <a:r>
              <a:rPr lang="en-GB" dirty="0"/>
              <a:t> </a:t>
            </a:r>
            <a:r>
              <a:rPr lang="en-GB" dirty="0" err="1"/>
              <a:t>beschermen</a:t>
            </a:r>
            <a:r>
              <a:rPr lang="en-GB" dirty="0"/>
              <a:t> </a:t>
            </a:r>
            <a:r>
              <a:rPr lang="en-GB" dirty="0" err="1"/>
              <a:t>wordt</a:t>
            </a:r>
            <a:r>
              <a:rPr lang="en-GB" dirty="0"/>
              <a:t> </a:t>
            </a:r>
            <a:r>
              <a:rPr lang="en-GB" dirty="0" err="1"/>
              <a:t>textiel</a:t>
            </a:r>
            <a:r>
              <a:rPr lang="en-GB" dirty="0"/>
              <a:t> </a:t>
            </a:r>
            <a:r>
              <a:rPr lang="en-GB" dirty="0" err="1"/>
              <a:t>gebruikt</a:t>
            </a:r>
            <a:r>
              <a:rPr lang="en-GB" dirty="0"/>
              <a:t>. </a:t>
            </a:r>
            <a:r>
              <a:rPr lang="en-GB" dirty="0" err="1"/>
              <a:t>Een</a:t>
            </a:r>
            <a:r>
              <a:rPr lang="en-GB" dirty="0"/>
              <a:t> </a:t>
            </a:r>
            <a:r>
              <a:rPr lang="en-GB" dirty="0" err="1"/>
              <a:t>kogelvrije</a:t>
            </a:r>
            <a:r>
              <a:rPr lang="en-GB" dirty="0"/>
              <a:t> vest is </a:t>
            </a:r>
            <a:r>
              <a:rPr lang="en-GB" dirty="0" err="1"/>
              <a:t>gemaakt</a:t>
            </a:r>
            <a:r>
              <a:rPr lang="en-GB" dirty="0"/>
              <a:t> van </a:t>
            </a:r>
            <a:r>
              <a:rPr lang="en-GB" dirty="0" err="1"/>
              <a:t>textiel</a:t>
            </a:r>
            <a:r>
              <a:rPr lang="en-GB" dirty="0"/>
              <a:t>, net </a:t>
            </a:r>
            <a:r>
              <a:rPr lang="en-GB" dirty="0" err="1"/>
              <a:t>als</a:t>
            </a:r>
            <a:r>
              <a:rPr lang="en-GB" dirty="0"/>
              <a:t> de </a:t>
            </a:r>
            <a:r>
              <a:rPr lang="en-GB" dirty="0" err="1"/>
              <a:t>brandwerende</a:t>
            </a:r>
            <a:r>
              <a:rPr lang="en-GB" dirty="0"/>
              <a:t> </a:t>
            </a:r>
            <a:r>
              <a:rPr lang="en-GB" dirty="0" err="1"/>
              <a:t>pakken</a:t>
            </a:r>
            <a:r>
              <a:rPr lang="en-GB" dirty="0"/>
              <a:t> van de </a:t>
            </a:r>
            <a:r>
              <a:rPr lang="en-GB" dirty="0" err="1"/>
              <a:t>brandweer</a:t>
            </a:r>
            <a:r>
              <a:rPr lang="en-GB" dirty="0"/>
              <a:t>, of de </a:t>
            </a:r>
            <a:r>
              <a:rPr lang="en-GB" dirty="0" err="1"/>
              <a:t>fluorescerende</a:t>
            </a:r>
            <a:r>
              <a:rPr lang="en-GB" dirty="0"/>
              <a:t> </a:t>
            </a:r>
            <a:r>
              <a:rPr lang="en-GB" dirty="0" err="1"/>
              <a:t>kledij</a:t>
            </a:r>
            <a:r>
              <a:rPr lang="en-GB" dirty="0"/>
              <a:t> van </a:t>
            </a:r>
            <a:r>
              <a:rPr lang="en-GB" dirty="0" err="1"/>
              <a:t>wegenwerkers</a:t>
            </a:r>
            <a:r>
              <a:rPr lang="en-GB" dirty="0"/>
              <a:t>, </a:t>
            </a:r>
            <a:r>
              <a:rPr lang="en-GB" dirty="0" err="1"/>
              <a:t>brandweermannen</a:t>
            </a:r>
            <a:r>
              <a:rPr lang="en-GB" dirty="0"/>
              <a:t>, </a:t>
            </a:r>
            <a:r>
              <a:rPr lang="en-GB" dirty="0" err="1"/>
              <a:t>ambulanciers</a:t>
            </a:r>
            <a:r>
              <a:rPr lang="en-GB" dirty="0"/>
              <a:t>,…</a:t>
            </a:r>
            <a:endParaRPr lang="nl-BE"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5</a:t>
            </a:fld>
            <a:endParaRPr lang="nl-BE"/>
          </a:p>
        </p:txBody>
      </p:sp>
    </p:spTree>
    <p:extLst>
      <p:ext uri="{BB962C8B-B14F-4D97-AF65-F5344CB8AC3E}">
        <p14:creationId xmlns:p14="http://schemas.microsoft.com/office/powerpoint/2010/main" val="316270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Heel wat sporttoepassingen maken gebruik van textiel, zoals sportschoenen, kunstgras, zeilen van zeilboten, snaren van raketten,…</a:t>
            </a:r>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6</a:t>
            </a:fld>
            <a:endParaRPr lang="nl-BE"/>
          </a:p>
        </p:txBody>
      </p:sp>
    </p:spTree>
    <p:extLst>
      <p:ext uri="{BB962C8B-B14F-4D97-AF65-F5344CB8AC3E}">
        <p14:creationId xmlns:p14="http://schemas.microsoft.com/office/powerpoint/2010/main" val="1329746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Twee inspirerende filmpjes die je doen stilstaan bij de alledaagsheid van textiel in ons leven.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7</a:t>
            </a:fld>
            <a:endParaRPr lang="nl-BE"/>
          </a:p>
        </p:txBody>
      </p:sp>
    </p:spTree>
    <p:extLst>
      <p:ext uri="{BB962C8B-B14F-4D97-AF65-F5344CB8AC3E}">
        <p14:creationId xmlns:p14="http://schemas.microsoft.com/office/powerpoint/2010/main" val="284689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Klik </a:t>
            </a:r>
            <a:r>
              <a:rPr lang="nl-BE" b="1" dirty="0"/>
              <a:t>tijdens de diavoorstelling </a:t>
            </a:r>
            <a:r>
              <a:rPr lang="nl-BE" dirty="0"/>
              <a:t>op de afbeelding om het filmpje te starten.</a:t>
            </a:r>
          </a:p>
          <a:p>
            <a:endParaRPr lang="nl-BE" dirty="0"/>
          </a:p>
          <a:p>
            <a:r>
              <a:rPr lang="nl-BE" i="1" dirty="0"/>
              <a:t>Werkt de link niet? </a:t>
            </a:r>
          </a:p>
          <a:p>
            <a:r>
              <a:rPr lang="nl-BE" i="1" dirty="0"/>
              <a:t>Ga naar https://www.youtube.com/watch?v=1U8iPCf67A0&amp;feature=youtu.be</a:t>
            </a:r>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8</a:t>
            </a:fld>
            <a:endParaRPr lang="nl-BE"/>
          </a:p>
        </p:txBody>
      </p:sp>
    </p:spTree>
    <p:extLst>
      <p:ext uri="{BB962C8B-B14F-4D97-AF65-F5344CB8AC3E}">
        <p14:creationId xmlns:p14="http://schemas.microsoft.com/office/powerpoint/2010/main" val="135514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Klik </a:t>
            </a:r>
            <a:r>
              <a:rPr lang="nl-BE" b="1" dirty="0"/>
              <a:t>tijdens de diavoortelling </a:t>
            </a:r>
            <a:r>
              <a:rPr lang="nl-BE" dirty="0"/>
              <a:t>op de afbeelding om het filmpje te starten.</a:t>
            </a:r>
          </a:p>
          <a:p>
            <a:endParaRPr lang="nl-BE" dirty="0"/>
          </a:p>
          <a:p>
            <a:r>
              <a:rPr lang="nl-BE" i="1" dirty="0"/>
              <a:t>Werkt de link niet?</a:t>
            </a:r>
          </a:p>
          <a:p>
            <a:r>
              <a:rPr lang="nl-BE" i="1" dirty="0"/>
              <a:t>Ga naar https://www.youtube.com/watch?v=te35tiBFygg&amp;feature=youtu.be</a:t>
            </a:r>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9</a:t>
            </a:fld>
            <a:endParaRPr lang="nl-BE"/>
          </a:p>
        </p:txBody>
      </p:sp>
    </p:spTree>
    <p:extLst>
      <p:ext uri="{BB962C8B-B14F-4D97-AF65-F5344CB8AC3E}">
        <p14:creationId xmlns:p14="http://schemas.microsoft.com/office/powerpoint/2010/main" val="69785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 volgende slides is het de bedoeling dat de leerlingen nadenken of hier textiel in zit of niet. </a:t>
            </a:r>
          </a:p>
          <a:p>
            <a:r>
              <a:rPr lang="nl-BE" dirty="0"/>
              <a:t>Als ze denken dat er textiel in zit gaan ze aan de ene kant van de klas staan, als ze denken dat er geen textiel in zit gaan ze aan de andere kant van de klas staan. </a:t>
            </a:r>
            <a:endParaRPr lang="en-GB" dirty="0"/>
          </a:p>
        </p:txBody>
      </p:sp>
      <p:sp>
        <p:nvSpPr>
          <p:cNvPr id="4" name="Tijdelijke aanduiding voor dianummer 3"/>
          <p:cNvSpPr>
            <a:spLocks noGrp="1"/>
          </p:cNvSpPr>
          <p:nvPr>
            <p:ph type="sldNum" sz="quarter" idx="5"/>
          </p:nvPr>
        </p:nvSpPr>
        <p:spPr/>
        <p:txBody>
          <a:bodyPr/>
          <a:lstStyle/>
          <a:p>
            <a:fld id="{22E4D904-D4E9-491E-9AA0-4E07A59EBDD1}" type="slidenum">
              <a:rPr lang="nl-BE" smtClean="0"/>
              <a:t>10</a:t>
            </a:fld>
            <a:endParaRPr lang="nl-BE"/>
          </a:p>
        </p:txBody>
      </p:sp>
    </p:spTree>
    <p:extLst>
      <p:ext uri="{BB962C8B-B14F-4D97-AF65-F5344CB8AC3E}">
        <p14:creationId xmlns:p14="http://schemas.microsoft.com/office/powerpoint/2010/main" val="1993680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2">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2766591"/>
          </a:xfrm>
          <a:solidFill>
            <a:schemeClr val="accent1"/>
          </a:solidFill>
        </p:spPr>
        <p:txBody>
          <a:bodyPr bIns="180000" anchor="b"/>
          <a:lstStyle>
            <a:lvl1pPr algn="ctr">
              <a:defRPr sz="6000">
                <a:solidFill>
                  <a:schemeClr val="bg1"/>
                </a:solidFill>
              </a:defRPr>
            </a:lvl1pPr>
          </a:lstStyle>
          <a:p>
            <a:r>
              <a:rPr lang="nl-NL"/>
              <a:t>Klik om stijl te bewerken</a:t>
            </a:r>
            <a:endParaRPr lang="nl-BE"/>
          </a:p>
        </p:txBody>
      </p:sp>
      <p:sp>
        <p:nvSpPr>
          <p:cNvPr id="3" name="Subtitle 2"/>
          <p:cNvSpPr>
            <a:spLocks noGrp="1"/>
          </p:cNvSpPr>
          <p:nvPr>
            <p:ph type="subTitle" idx="1"/>
          </p:nvPr>
        </p:nvSpPr>
        <p:spPr>
          <a:xfrm>
            <a:off x="1524000" y="4104797"/>
            <a:ext cx="9144000" cy="5222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4" name="Afbeelding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74427" y="5531004"/>
            <a:ext cx="3043146" cy="813389"/>
          </a:xfrm>
          <a:prstGeom prst="rect">
            <a:avLst/>
          </a:prstGeom>
        </p:spPr>
      </p:pic>
    </p:spTree>
    <p:extLst>
      <p:ext uri="{BB962C8B-B14F-4D97-AF65-F5344CB8AC3E}">
        <p14:creationId xmlns:p14="http://schemas.microsoft.com/office/powerpoint/2010/main" val="315282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83747" cy="834283"/>
          </a:xfrm>
        </p:spPr>
        <p:txBody>
          <a:bodyPr/>
          <a:lstStyle>
            <a:lvl1pPr>
              <a:defRPr cap="none" baseline="0"/>
            </a:lvl1pPr>
          </a:lstStyle>
          <a:p>
            <a:r>
              <a:rPr lang="nl-NL"/>
              <a:t>Klik om stijl te bewerken</a:t>
            </a:r>
            <a:endParaRPr lang="nl-BE"/>
          </a:p>
        </p:txBody>
      </p:sp>
      <p:sp>
        <p:nvSpPr>
          <p:cNvPr id="7" name="Picture Placeholder 6"/>
          <p:cNvSpPr>
            <a:spLocks noGrp="1"/>
          </p:cNvSpPr>
          <p:nvPr>
            <p:ph type="pic" sz="quarter" idx="10"/>
          </p:nvPr>
        </p:nvSpPr>
        <p:spPr>
          <a:xfrm>
            <a:off x="838200" y="1318162"/>
            <a:ext cx="10883900" cy="5130264"/>
          </a:xfrm>
        </p:spPr>
        <p:txBody>
          <a:bodyPr/>
          <a:lstStyle>
            <a:lvl1pPr marL="0" indent="0">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0268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18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ssendia blauw">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181" y="3872002"/>
            <a:ext cx="1431458" cy="1431458"/>
          </a:xfrm>
          <a:prstGeom prst="rect">
            <a:avLst/>
          </a:prstGeom>
        </p:spPr>
      </p:pic>
      <p:sp>
        <p:nvSpPr>
          <p:cNvPr id="2" name="Title 1"/>
          <p:cNvSpPr>
            <a:spLocks noGrp="1"/>
          </p:cNvSpPr>
          <p:nvPr>
            <p:ph type="ctrTitle" hasCustomPrompt="1"/>
          </p:nvPr>
        </p:nvSpPr>
        <p:spPr>
          <a:xfrm>
            <a:off x="0" y="2594113"/>
            <a:ext cx="12192000" cy="1669775"/>
          </a:xfrm>
          <a:solidFill>
            <a:schemeClr val="accent1"/>
          </a:solidFill>
        </p:spPr>
        <p:txBody>
          <a:bodyPr lIns="270000" anchor="ctr"/>
          <a:lstStyle>
            <a:lvl1pPr algn="l">
              <a:defRPr sz="6000">
                <a:solidFill>
                  <a:schemeClr val="bg1"/>
                </a:solidFill>
              </a:defRPr>
            </a:lvl1pPr>
          </a:lstStyle>
          <a:p>
            <a:r>
              <a:rPr lang="en-US"/>
              <a:t>Tussentitel</a:t>
            </a:r>
            <a:endParaRPr lang="nl-BE"/>
          </a:p>
        </p:txBody>
      </p:sp>
    </p:spTree>
    <p:extLst>
      <p:ext uri="{BB962C8B-B14F-4D97-AF65-F5344CB8AC3E}">
        <p14:creationId xmlns:p14="http://schemas.microsoft.com/office/powerpoint/2010/main" val="280441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ussendia blauw">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8932" y="3776999"/>
            <a:ext cx="1431458" cy="1431458"/>
          </a:xfrm>
          <a:prstGeom prst="rect">
            <a:avLst/>
          </a:prstGeom>
        </p:spPr>
      </p:pic>
      <p:sp>
        <p:nvSpPr>
          <p:cNvPr id="2" name="Title 1"/>
          <p:cNvSpPr>
            <a:spLocks noGrp="1"/>
          </p:cNvSpPr>
          <p:nvPr>
            <p:ph type="ctrTitle" hasCustomPrompt="1"/>
          </p:nvPr>
        </p:nvSpPr>
        <p:spPr>
          <a:xfrm>
            <a:off x="0" y="2594113"/>
            <a:ext cx="12192000" cy="1669775"/>
          </a:xfrm>
          <a:solidFill>
            <a:schemeClr val="accent1">
              <a:alpha val="90000"/>
            </a:schemeClr>
          </a:solidFill>
        </p:spPr>
        <p:txBody>
          <a:bodyPr lIns="270000" bIns="46800" anchor="ctr"/>
          <a:lstStyle>
            <a:lvl1pPr algn="l">
              <a:defRPr sz="6000">
                <a:solidFill>
                  <a:schemeClr val="bg1"/>
                </a:solidFill>
              </a:defRPr>
            </a:lvl1pPr>
          </a:lstStyle>
          <a:p>
            <a:r>
              <a:rPr lang="en-US"/>
              <a:t>Tussentitel</a:t>
            </a:r>
            <a:endParaRPr lang="nl-BE"/>
          </a:p>
        </p:txBody>
      </p:sp>
      <p:sp>
        <p:nvSpPr>
          <p:cNvPr id="5" name="Tijdelijke aanduiding voor afbeelding 4"/>
          <p:cNvSpPr>
            <a:spLocks noGrp="1"/>
          </p:cNvSpPr>
          <p:nvPr>
            <p:ph type="pic" sz="quarter" idx="10"/>
          </p:nvPr>
        </p:nvSpPr>
        <p:spPr>
          <a:xfrm>
            <a:off x="5711825" y="1793875"/>
            <a:ext cx="5807075" cy="3597275"/>
          </a:xfrm>
        </p:spPr>
        <p:txBody>
          <a:bodyPr/>
          <a:lstStyle>
            <a:lvl1pPr marL="0" indent="0">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819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psomming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33169"/>
          </a:xfrm>
        </p:spPr>
        <p:txBody>
          <a:bodyPr/>
          <a:lstStyle>
            <a:lvl1pPr>
              <a:defRPr>
                <a:solidFill>
                  <a:schemeClr val="accent1"/>
                </a:solidFill>
              </a:defRPr>
            </a:lvl1pPr>
          </a:lstStyle>
          <a:p>
            <a:r>
              <a:rPr lang="nl-NL"/>
              <a:t>Klik om stijl te bewerken</a:t>
            </a:r>
            <a:endParaRPr lang="nl-BE"/>
          </a:p>
        </p:txBody>
      </p:sp>
      <p:sp>
        <p:nvSpPr>
          <p:cNvPr id="3" name="Content Placeholder 2"/>
          <p:cNvSpPr>
            <a:spLocks noGrp="1"/>
          </p:cNvSpPr>
          <p:nvPr>
            <p:ph idx="1"/>
          </p:nvPr>
        </p:nvSpPr>
        <p:spPr>
          <a:xfrm>
            <a:off x="838200" y="1608463"/>
            <a:ext cx="10515600" cy="4471703"/>
          </a:xfrm>
        </p:spPr>
        <p:txBody>
          <a:bodyPr/>
          <a:lstStyle>
            <a:lvl1pPr indent="-270000">
              <a:defRPr/>
            </a:lvl1pPr>
            <a:lvl2pPr indent="-270000">
              <a:defRPr/>
            </a:lvl2pPr>
            <a:lvl3pPr indent="-270000">
              <a:defRPr/>
            </a:lvl3pPr>
          </a:lstStyle>
          <a:p>
            <a:pPr lvl="0"/>
            <a:r>
              <a:rPr lang="nl-NL"/>
              <a:t>Klikken om de tekststijl van het model te bewerken</a:t>
            </a:r>
          </a:p>
          <a:p>
            <a:pPr lvl="1"/>
            <a:r>
              <a:rPr lang="nl-NL"/>
              <a:t>Tweede niveau</a:t>
            </a:r>
          </a:p>
          <a:p>
            <a:pPr lvl="2"/>
            <a:r>
              <a:rPr lang="nl-NL"/>
              <a:t>Derde niveau</a:t>
            </a:r>
          </a:p>
        </p:txBody>
      </p:sp>
      <p:sp>
        <p:nvSpPr>
          <p:cNvPr id="7" name="Slide Number Placeholder 5"/>
          <p:cNvSpPr>
            <a:spLocks noGrp="1"/>
          </p:cNvSpPr>
          <p:nvPr>
            <p:ph type="sldNum" sz="quarter" idx="4"/>
          </p:nvPr>
        </p:nvSpPr>
        <p:spPr>
          <a:xfrm>
            <a:off x="5911009" y="6211977"/>
            <a:ext cx="369983" cy="30291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48984A2D-1C36-4B51-B58F-1CE03669E488}" type="slidenum">
              <a:rPr kumimoji="0" lang="nl-BE"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‹nr.›</a:t>
            </a:fld>
            <a:endParaRPr kumimoji="0" lang="nl-BE"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4312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somming2">
    <p:spTree>
      <p:nvGrpSpPr>
        <p:cNvPr id="1" name=""/>
        <p:cNvGrpSpPr/>
        <p:nvPr/>
      </p:nvGrpSpPr>
      <p:grpSpPr>
        <a:xfrm>
          <a:off x="0" y="0"/>
          <a:ext cx="0" cy="0"/>
          <a:chOff x="0" y="0"/>
          <a:chExt cx="0" cy="0"/>
        </a:xfrm>
      </p:grpSpPr>
      <p:sp>
        <p:nvSpPr>
          <p:cNvPr id="2" name="Title 1"/>
          <p:cNvSpPr>
            <a:spLocks noGrp="1"/>
          </p:cNvSpPr>
          <p:nvPr>
            <p:ph type="title"/>
          </p:nvPr>
        </p:nvSpPr>
        <p:spPr>
          <a:xfrm>
            <a:off x="838200" y="441370"/>
            <a:ext cx="10515600" cy="1096829"/>
          </a:xfrm>
        </p:spPr>
        <p:txBody>
          <a:bodyPr/>
          <a:lstStyle>
            <a:lvl1pPr>
              <a:defRPr cap="none" baseline="0"/>
            </a:lvl1pPr>
          </a:lstStyle>
          <a:p>
            <a:r>
              <a:rPr lang="nl-NL"/>
              <a:t>Klik om stijl te bewerken</a:t>
            </a:r>
            <a:endParaRPr lang="nl-BE"/>
          </a:p>
        </p:txBody>
      </p:sp>
      <p:cxnSp>
        <p:nvCxnSpPr>
          <p:cNvPr id="8" name="Straight Connector 7"/>
          <p:cNvCxnSpPr/>
          <p:nvPr userDrawn="1"/>
        </p:nvCxnSpPr>
        <p:spPr>
          <a:xfrm>
            <a:off x="838200" y="1406727"/>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5911009" y="6211977"/>
            <a:ext cx="369983" cy="30291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48984A2D-1C36-4B51-B58F-1CE03669E488}" type="slidenum">
              <a:rPr kumimoji="0" lang="nl-BE"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‹nr.›</a:t>
            </a:fld>
            <a:endParaRPr kumimoji="0" lang="nl-BE" sz="1200" b="0" i="0" u="none" strike="noStrike" kern="0" cap="none" spc="0" normalizeH="0" baseline="0" noProof="0">
              <a:ln>
                <a:noFill/>
              </a:ln>
              <a:solidFill>
                <a:schemeClr val="tx1">
                  <a:tint val="75000"/>
                </a:schemeClr>
              </a:solidFill>
              <a:effectLst/>
              <a:uLnTx/>
              <a:uFillTx/>
            </a:endParaRPr>
          </a:p>
        </p:txBody>
      </p:sp>
      <p:sp>
        <p:nvSpPr>
          <p:cNvPr id="5" name="Tijdelijke aanduiding voor inhoud 4"/>
          <p:cNvSpPr>
            <a:spLocks noGrp="1"/>
          </p:cNvSpPr>
          <p:nvPr>
            <p:ph sz="quarter" idx="10"/>
          </p:nvPr>
        </p:nvSpPr>
        <p:spPr>
          <a:xfrm>
            <a:off x="838200" y="1619480"/>
            <a:ext cx="10515600" cy="4440008"/>
          </a:xfrm>
        </p:spPr>
        <p:txBody>
          <a:bodyPr/>
          <a:lstStyle>
            <a:lvl1pPr indent="-270000">
              <a:defRPr/>
            </a:lvl1pPr>
            <a:lvl2pPr indent="-270000">
              <a:defRPr/>
            </a:lvl2pPr>
            <a:lvl3pPr indent="-270000">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45903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bbele opsommin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11135"/>
          </a:xfrm>
        </p:spPr>
        <p:txBody>
          <a:bodyPr/>
          <a:lstStyle/>
          <a:p>
            <a:r>
              <a:rPr lang="nl-NL"/>
              <a:t>Klik om stijl te bewerken</a:t>
            </a:r>
            <a:endParaRPr lang="nl-BE"/>
          </a:p>
        </p:txBody>
      </p:sp>
      <p:sp>
        <p:nvSpPr>
          <p:cNvPr id="3" name="Content Placeholder 2"/>
          <p:cNvSpPr>
            <a:spLocks noGrp="1"/>
          </p:cNvSpPr>
          <p:nvPr>
            <p:ph sz="half" idx="1"/>
          </p:nvPr>
        </p:nvSpPr>
        <p:spPr>
          <a:xfrm>
            <a:off x="838200" y="1586430"/>
            <a:ext cx="5181600" cy="45905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Content Placeholder 3"/>
          <p:cNvSpPr>
            <a:spLocks noGrp="1"/>
          </p:cNvSpPr>
          <p:nvPr>
            <p:ph sz="half" idx="2"/>
          </p:nvPr>
        </p:nvSpPr>
        <p:spPr>
          <a:xfrm>
            <a:off x="6172200" y="1586430"/>
            <a:ext cx="5181600" cy="45905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Slide Number Placeholder 5"/>
          <p:cNvSpPr>
            <a:spLocks noGrp="1"/>
          </p:cNvSpPr>
          <p:nvPr>
            <p:ph type="sldNum" sz="quarter" idx="4"/>
          </p:nvPr>
        </p:nvSpPr>
        <p:spPr>
          <a:xfrm>
            <a:off x="5911008" y="6311900"/>
            <a:ext cx="369983" cy="30291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48984A2D-1C36-4B51-B58F-1CE03669E488}" type="slidenum">
              <a:rPr kumimoji="0" lang="nl-BE"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‹nr.›</a:t>
            </a:fld>
            <a:endParaRPr kumimoji="0" lang="nl-BE" sz="1200" b="0" i="0" u="none" strike="noStrike" kern="0" cap="none" spc="0" normalizeH="0" baseline="0" noProof="0">
              <a:ln>
                <a:noFill/>
              </a:ln>
              <a:solidFill>
                <a:schemeClr val="tx1">
                  <a:tint val="75000"/>
                </a:schemeClr>
              </a:solidFill>
              <a:effectLst/>
              <a:uLnTx/>
              <a:uFillTx/>
            </a:endParaRPr>
          </a:p>
        </p:txBody>
      </p:sp>
      <p:cxnSp>
        <p:nvCxnSpPr>
          <p:cNvPr id="6" name="Straight Connector 7"/>
          <p:cNvCxnSpPr/>
          <p:nvPr userDrawn="1"/>
        </p:nvCxnSpPr>
        <p:spPr>
          <a:xfrm>
            <a:off x="838200" y="1306717"/>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27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grafiek(en)">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0967"/>
          </a:xfrm>
        </p:spPr>
        <p:txBody>
          <a:bodyPr/>
          <a:lstStyle>
            <a:lvl1pPr>
              <a:defRPr cap="none" baseline="0"/>
            </a:lvl1pPr>
          </a:lstStyle>
          <a:p>
            <a:r>
              <a:rPr lang="nl-NL"/>
              <a:t>Klik om stijl te bewerken</a:t>
            </a:r>
            <a:endParaRPr lang="nl-BE"/>
          </a:p>
        </p:txBody>
      </p:sp>
      <p:sp>
        <p:nvSpPr>
          <p:cNvPr id="3" name="Content Placeholder 2"/>
          <p:cNvSpPr>
            <a:spLocks noGrp="1"/>
          </p:cNvSpPr>
          <p:nvPr>
            <p:ph idx="1"/>
          </p:nvPr>
        </p:nvSpPr>
        <p:spPr>
          <a:xfrm>
            <a:off x="838200" y="1531345"/>
            <a:ext cx="10515600" cy="4584448"/>
          </a:xfrm>
        </p:spPr>
        <p:txBody>
          <a:bodyPr/>
          <a:lstStyle>
            <a:lvl1pPr marL="0" indent="0">
              <a:buNone/>
              <a:defRPr/>
            </a:lvl1pPr>
            <a:lvl2pPr marL="723900" indent="-266700">
              <a:defRPr/>
            </a:lvl2pPr>
            <a:lvl3pPr marL="1077913" indent="-163513">
              <a:defRPr/>
            </a:lvl3pPr>
          </a:lstStyle>
          <a:p>
            <a:pPr lvl="0"/>
            <a:r>
              <a:rPr lang="nl-NL"/>
              <a:t>Klikken om de tekststijl van het model te bewerken</a:t>
            </a:r>
          </a:p>
        </p:txBody>
      </p:sp>
      <p:sp>
        <p:nvSpPr>
          <p:cNvPr id="7" name="Slide Number Placeholder 5"/>
          <p:cNvSpPr>
            <a:spLocks noGrp="1"/>
          </p:cNvSpPr>
          <p:nvPr>
            <p:ph type="sldNum" sz="quarter" idx="4"/>
          </p:nvPr>
        </p:nvSpPr>
        <p:spPr>
          <a:xfrm>
            <a:off x="5911009" y="6211977"/>
            <a:ext cx="369983" cy="30291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48984A2D-1C36-4B51-B58F-1CE03669E488}" type="slidenum">
              <a:rPr kumimoji="0" lang="nl-BE"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‹nr.›</a:t>
            </a:fld>
            <a:endParaRPr kumimoji="0" lang="nl-BE"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86985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fbeelding witte rand">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1944" y="283369"/>
            <a:ext cx="11568112" cy="6291262"/>
          </a:xfrm>
        </p:spPr>
        <p:txBody>
          <a:bodyPr/>
          <a:lstStyle>
            <a:lvl1pPr marL="0" indent="0">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49290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Zen blauw">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96950" y="1044575"/>
            <a:ext cx="10320338" cy="2078635"/>
          </a:xfrm>
        </p:spPr>
        <p:txBody>
          <a:bodyPr>
            <a:normAutofit/>
          </a:bodyPr>
          <a:lstStyle>
            <a:lvl1pPr marL="0" indent="0">
              <a:buNone/>
              <a:defRPr sz="4000">
                <a:solidFill>
                  <a:schemeClr val="bg1"/>
                </a:solidFill>
              </a:defRPr>
            </a:lvl1pPr>
            <a:lvl2pPr marL="457200" indent="0">
              <a:buNone/>
              <a:defRPr sz="3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Typ hier tekst </a:t>
            </a:r>
          </a:p>
          <a:p>
            <a:pPr lvl="1"/>
            <a:endParaRPr lang="nl-BE"/>
          </a:p>
        </p:txBody>
      </p:sp>
      <p:sp>
        <p:nvSpPr>
          <p:cNvPr id="7" name="Text Placeholder 5"/>
          <p:cNvSpPr>
            <a:spLocks noGrp="1"/>
          </p:cNvSpPr>
          <p:nvPr>
            <p:ph type="body" sz="quarter" idx="11" hasCustomPrompt="1"/>
          </p:nvPr>
        </p:nvSpPr>
        <p:spPr>
          <a:xfrm>
            <a:off x="996950" y="3441412"/>
            <a:ext cx="10320338" cy="2078635"/>
          </a:xfrm>
        </p:spPr>
        <p:txBody>
          <a:bodyPr>
            <a:normAutofit/>
          </a:bodyPr>
          <a:lstStyle>
            <a:lvl1pPr marL="0" indent="0">
              <a:buNone/>
              <a:defRPr sz="4000" baseline="0">
                <a:solidFill>
                  <a:schemeClr val="bg1"/>
                </a:solidFill>
              </a:defRPr>
            </a:lvl1pPr>
            <a:lvl2pPr marL="457200" indent="0">
              <a:buNone/>
              <a:defRPr sz="3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Typ hier tekst</a:t>
            </a:r>
          </a:p>
          <a:p>
            <a:pPr lvl="1"/>
            <a:endParaRPr lang="nl-BE"/>
          </a:p>
        </p:txBody>
      </p:sp>
    </p:spTree>
    <p:extLst>
      <p:ext uri="{BB962C8B-B14F-4D97-AF65-F5344CB8AC3E}">
        <p14:creationId xmlns:p14="http://schemas.microsoft.com/office/powerpoint/2010/main" val="313892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6" name="Slide Number Placeholder 5"/>
          <p:cNvSpPr>
            <a:spLocks noGrp="1"/>
          </p:cNvSpPr>
          <p:nvPr>
            <p:ph type="sldNum" sz="quarter" idx="4"/>
          </p:nvPr>
        </p:nvSpPr>
        <p:spPr>
          <a:xfrm>
            <a:off x="5911009" y="6247602"/>
            <a:ext cx="369983" cy="30291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48984A2D-1C36-4B51-B58F-1CE03669E488}" type="slidenum">
              <a:rPr kumimoji="0" lang="nl-BE"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‹nr.›</a:t>
            </a:fld>
            <a:endParaRPr kumimoji="0" lang="nl-BE" sz="1200" b="0" i="0" u="none" strike="noStrike" kern="0" cap="none" spc="0" normalizeH="0" baseline="0" noProof="0">
              <a:ln>
                <a:noFill/>
              </a:ln>
              <a:solidFill>
                <a:schemeClr val="tx1">
                  <a:tint val="75000"/>
                </a:schemeClr>
              </a:solidFill>
              <a:effectLst/>
              <a:uLnTx/>
              <a:uFillTx/>
            </a:endParaRPr>
          </a:p>
        </p:txBody>
      </p:sp>
      <p:pic>
        <p:nvPicPr>
          <p:cNvPr id="4" name="Afbeelding 3"/>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10374937" y="6183066"/>
            <a:ext cx="978863" cy="46462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endParaRPr lang="nl-BE"/>
          </a:p>
        </p:txBody>
      </p:sp>
    </p:spTree>
    <p:extLst>
      <p:ext uri="{BB962C8B-B14F-4D97-AF65-F5344CB8AC3E}">
        <p14:creationId xmlns:p14="http://schemas.microsoft.com/office/powerpoint/2010/main" val="2471194129"/>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78" r:id="rId3"/>
    <p:sldLayoutId id="2147483663" r:id="rId4"/>
    <p:sldLayoutId id="2147483664" r:id="rId5"/>
    <p:sldLayoutId id="2147483668" r:id="rId6"/>
    <p:sldLayoutId id="2147483679" r:id="rId7"/>
    <p:sldLayoutId id="2147483665" r:id="rId8"/>
    <p:sldLayoutId id="2147483673" r:id="rId9"/>
    <p:sldLayoutId id="2147483670" r:id="rId10"/>
    <p:sldLayoutId id="214748367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70000" algn="l" defTabSz="914400" rtl="0" eaLnBrk="1" latinLnBrk="0" hangingPunct="1">
        <a:lnSpc>
          <a:spcPct val="90000"/>
        </a:lnSpc>
        <a:spcBef>
          <a:spcPts val="1000"/>
        </a:spcBef>
        <a:buClr>
          <a:srgbClr val="00B0CA"/>
        </a:buClr>
        <a:buSzPct val="110000"/>
        <a:buFont typeface="Wingdings" panose="05000000000000000000" pitchFamily="2" charset="2"/>
        <a:buChar char="§"/>
        <a:defRPr sz="2800" kern="1200">
          <a:solidFill>
            <a:schemeClr val="tx1"/>
          </a:solidFill>
          <a:latin typeface="+mn-lt"/>
          <a:ea typeface="+mn-ea"/>
          <a:cs typeface="+mn-cs"/>
        </a:defRPr>
      </a:lvl1pPr>
      <a:lvl2pPr marL="685800" indent="-270000" algn="l" defTabSz="914400" rtl="0" eaLnBrk="1" latinLnBrk="0" hangingPunct="1">
        <a:lnSpc>
          <a:spcPct val="90000"/>
        </a:lnSpc>
        <a:spcBef>
          <a:spcPts val="500"/>
        </a:spcBef>
        <a:buClr>
          <a:srgbClr val="00B0CA"/>
        </a:buClr>
        <a:buFont typeface="Wingdings" panose="05000000000000000000" pitchFamily="2" charset="2"/>
        <a:buChar char="§"/>
        <a:defRPr sz="2400" kern="1200">
          <a:solidFill>
            <a:schemeClr val="tx1"/>
          </a:solidFill>
          <a:latin typeface="+mn-lt"/>
          <a:ea typeface="+mn-ea"/>
          <a:cs typeface="+mn-cs"/>
        </a:defRPr>
      </a:lvl2pPr>
      <a:lvl3pPr marL="1143000" indent="-270000" algn="l" defTabSz="914400" rtl="0" eaLnBrk="1" latinLnBrk="0" hangingPunct="1">
        <a:lnSpc>
          <a:spcPct val="90000"/>
        </a:lnSpc>
        <a:spcBef>
          <a:spcPts val="500"/>
        </a:spcBef>
        <a:buClr>
          <a:schemeClr val="accent1"/>
        </a:buClr>
        <a:buSzPct val="9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BAN_6BzLeZA"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1U8iPCf67A0"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hyperlink" Target="https://youtu.be/te35tiBFyg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bIns="252000"/>
          <a:lstStyle/>
          <a:p>
            <a:r>
              <a:rPr lang="nl-BE" dirty="0"/>
              <a:t>Textiel daagt je uit!</a:t>
            </a:r>
          </a:p>
        </p:txBody>
      </p:sp>
    </p:spTree>
    <p:extLst>
      <p:ext uri="{BB962C8B-B14F-4D97-AF65-F5344CB8AC3E}">
        <p14:creationId xmlns:p14="http://schemas.microsoft.com/office/powerpoint/2010/main" val="112860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2ADBB-0749-4DC5-BB19-96F02B2E5574}"/>
              </a:ext>
            </a:extLst>
          </p:cNvPr>
          <p:cNvSpPr>
            <a:spLocks noGrp="1"/>
          </p:cNvSpPr>
          <p:nvPr>
            <p:ph type="ctrTitle"/>
          </p:nvPr>
        </p:nvSpPr>
        <p:spPr/>
        <p:txBody>
          <a:bodyPr/>
          <a:lstStyle/>
          <a:p>
            <a:r>
              <a:rPr lang="nl-BE" dirty="0"/>
              <a:t>Textiel of niet?</a:t>
            </a:r>
            <a:endParaRPr lang="en-GB" dirty="0"/>
          </a:p>
        </p:txBody>
      </p:sp>
    </p:spTree>
    <p:extLst>
      <p:ext uri="{BB962C8B-B14F-4D97-AF65-F5344CB8AC3E}">
        <p14:creationId xmlns:p14="http://schemas.microsoft.com/office/powerpoint/2010/main" val="26418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5" name="Afbeelding 4" descr="Afbeelding met object, binnen, handdoek, zitten&#10;&#10;Automatisch gegenereerde beschrijving">
            <a:extLst>
              <a:ext uri="{FF2B5EF4-FFF2-40B4-BE49-F238E27FC236}">
                <a16:creationId xmlns:a16="http://schemas.microsoft.com/office/drawing/2014/main" id="{16FE271A-A137-49E9-BBD5-D88AAE5B0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3367" y="1241190"/>
            <a:ext cx="4805265" cy="4375617"/>
          </a:xfrm>
          <a:prstGeom prst="rect">
            <a:avLst/>
          </a:prstGeom>
        </p:spPr>
      </p:pic>
    </p:spTree>
    <p:extLst>
      <p:ext uri="{BB962C8B-B14F-4D97-AF65-F5344CB8AC3E}">
        <p14:creationId xmlns:p14="http://schemas.microsoft.com/office/powerpoint/2010/main" val="185011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6" name="Afbeelding 35" descr="Afbeelding met gras, buiten, bank, oranje&#10;&#10;Automatisch gegenereerde beschrijving">
            <a:extLst>
              <a:ext uri="{FF2B5EF4-FFF2-40B4-BE49-F238E27FC236}">
                <a16:creationId xmlns:a16="http://schemas.microsoft.com/office/drawing/2014/main" id="{B5C85A5C-A22B-4D44-A54C-CCF6D21DE4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3147" y="1706498"/>
            <a:ext cx="5274603" cy="3445002"/>
          </a:xfrm>
          <a:prstGeom prst="rect">
            <a:avLst/>
          </a:prstGeom>
        </p:spPr>
      </p:pic>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spTree>
    <p:extLst>
      <p:ext uri="{BB962C8B-B14F-4D97-AF65-F5344CB8AC3E}">
        <p14:creationId xmlns:p14="http://schemas.microsoft.com/office/powerpoint/2010/main" val="81755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2" name="Afbeelding 1">
            <a:extLst>
              <a:ext uri="{FF2B5EF4-FFF2-40B4-BE49-F238E27FC236}">
                <a16:creationId xmlns:a16="http://schemas.microsoft.com/office/drawing/2014/main" id="{E073BCF9-6D0B-45BE-A85B-4F3BB7FEA2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4059" y="1615060"/>
            <a:ext cx="4763882" cy="3627880"/>
          </a:xfrm>
          <a:prstGeom prst="rect">
            <a:avLst/>
          </a:prstGeom>
        </p:spPr>
      </p:pic>
    </p:spTree>
    <p:extLst>
      <p:ext uri="{BB962C8B-B14F-4D97-AF65-F5344CB8AC3E}">
        <p14:creationId xmlns:p14="http://schemas.microsoft.com/office/powerpoint/2010/main" val="131748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5" name="Afbeelding 4" descr="Afbeelding met speelgoed, binnen, klein, tafel&#10;&#10;Automatisch gegenereerde beschrijving">
            <a:extLst>
              <a:ext uri="{FF2B5EF4-FFF2-40B4-BE49-F238E27FC236}">
                <a16:creationId xmlns:a16="http://schemas.microsoft.com/office/drawing/2014/main" id="{3592BE6C-3D0B-42BF-9113-0484441DDB2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40459" y="1730629"/>
            <a:ext cx="5111081" cy="3396739"/>
          </a:xfrm>
          <a:prstGeom prst="rect">
            <a:avLst/>
          </a:prstGeom>
        </p:spPr>
      </p:pic>
    </p:spTree>
    <p:extLst>
      <p:ext uri="{BB962C8B-B14F-4D97-AF65-F5344CB8AC3E}">
        <p14:creationId xmlns:p14="http://schemas.microsoft.com/office/powerpoint/2010/main" val="1266575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2" name="Afbeelding 1" descr="Afbeelding met transport, vliegtuig, ballon&#10;&#10;Automatisch gegenereerde beschrijving">
            <a:extLst>
              <a:ext uri="{FF2B5EF4-FFF2-40B4-BE49-F238E27FC236}">
                <a16:creationId xmlns:a16="http://schemas.microsoft.com/office/drawing/2014/main" id="{055D5EFF-9F5F-4F5F-99D1-3C345CE52D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9477" y="929384"/>
            <a:ext cx="3933045" cy="4999231"/>
          </a:xfrm>
          <a:prstGeom prst="rect">
            <a:avLst/>
          </a:prstGeom>
        </p:spPr>
      </p:pic>
    </p:spTree>
    <p:extLst>
      <p:ext uri="{BB962C8B-B14F-4D97-AF65-F5344CB8AC3E}">
        <p14:creationId xmlns:p14="http://schemas.microsoft.com/office/powerpoint/2010/main" val="156554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5" name="Afbeelding 4" descr="Afbeelding met zitten, klein, tafel, groen&#10;&#10;Automatisch gegenereerde beschrijving">
            <a:extLst>
              <a:ext uri="{FF2B5EF4-FFF2-40B4-BE49-F238E27FC236}">
                <a16:creationId xmlns:a16="http://schemas.microsoft.com/office/drawing/2014/main" id="{314E5F9D-3E35-4DF1-9DF4-EC37433DE6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26260" y="1726695"/>
            <a:ext cx="4539479" cy="3404609"/>
          </a:xfrm>
          <a:prstGeom prst="rect">
            <a:avLst/>
          </a:prstGeom>
        </p:spPr>
      </p:pic>
    </p:spTree>
    <p:extLst>
      <p:ext uri="{BB962C8B-B14F-4D97-AF65-F5344CB8AC3E}">
        <p14:creationId xmlns:p14="http://schemas.microsoft.com/office/powerpoint/2010/main" val="235218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2" name="Afbeelding 1" descr="Afbeelding met baby, binnen, zitten, kind&#10;&#10;Automatisch gegenereerde beschrijving">
            <a:extLst>
              <a:ext uri="{FF2B5EF4-FFF2-40B4-BE49-F238E27FC236}">
                <a16:creationId xmlns:a16="http://schemas.microsoft.com/office/drawing/2014/main" id="{87C9AA6B-8A28-4C0B-B0C3-3526E326F1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43464" y="2150028"/>
            <a:ext cx="5105072" cy="2530498"/>
          </a:xfrm>
          <a:prstGeom prst="rect">
            <a:avLst/>
          </a:prstGeom>
        </p:spPr>
      </p:pic>
    </p:spTree>
    <p:extLst>
      <p:ext uri="{BB962C8B-B14F-4D97-AF65-F5344CB8AC3E}">
        <p14:creationId xmlns:p14="http://schemas.microsoft.com/office/powerpoint/2010/main" val="164472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2" name="Afbeelding 1" descr="Afbeelding met buiten, bloem, zitten, groen&#10;&#10;Automatisch gegenereerde beschrijving">
            <a:extLst>
              <a:ext uri="{FF2B5EF4-FFF2-40B4-BE49-F238E27FC236}">
                <a16:creationId xmlns:a16="http://schemas.microsoft.com/office/drawing/2014/main" id="{754D0F46-B266-44E1-8B7D-D36C16E785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7520" y="1602857"/>
            <a:ext cx="5478426" cy="3652283"/>
          </a:xfrm>
          <a:prstGeom prst="rect">
            <a:avLst/>
          </a:prstGeom>
        </p:spPr>
      </p:pic>
    </p:spTree>
    <p:extLst>
      <p:ext uri="{BB962C8B-B14F-4D97-AF65-F5344CB8AC3E}">
        <p14:creationId xmlns:p14="http://schemas.microsoft.com/office/powerpoint/2010/main" val="807772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5" name="Afbeelding 4" descr="Afbeelding met gras, buiten, veld, gebouw&#10;&#10;Automatisch gegenereerde beschrijving">
            <a:extLst>
              <a:ext uri="{FF2B5EF4-FFF2-40B4-BE49-F238E27FC236}">
                <a16:creationId xmlns:a16="http://schemas.microsoft.com/office/drawing/2014/main" id="{1F6A2324-F8F6-4923-8A60-4CBA3A0827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27845" y="1850229"/>
            <a:ext cx="4736309" cy="3157539"/>
          </a:xfrm>
          <a:prstGeom prst="rect">
            <a:avLst/>
          </a:prstGeom>
        </p:spPr>
      </p:pic>
    </p:spTree>
    <p:extLst>
      <p:ext uri="{BB962C8B-B14F-4D97-AF65-F5344CB8AC3E}">
        <p14:creationId xmlns:p14="http://schemas.microsoft.com/office/powerpoint/2010/main" val="1509334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86D5D-4670-485F-9590-7A42F19CC1B7}"/>
              </a:ext>
            </a:extLst>
          </p:cNvPr>
          <p:cNvSpPr>
            <a:spLocks noGrp="1"/>
          </p:cNvSpPr>
          <p:nvPr>
            <p:ph type="ctrTitle"/>
          </p:nvPr>
        </p:nvSpPr>
        <p:spPr/>
        <p:txBody>
          <a:bodyPr/>
          <a:lstStyle/>
          <a:p>
            <a:r>
              <a:rPr lang="nl-BE" dirty="0"/>
              <a:t>Wat is van textiel gemaakt? </a:t>
            </a:r>
            <a:endParaRPr lang="en-GB" dirty="0"/>
          </a:p>
        </p:txBody>
      </p:sp>
    </p:spTree>
    <p:extLst>
      <p:ext uri="{BB962C8B-B14F-4D97-AF65-F5344CB8AC3E}">
        <p14:creationId xmlns:p14="http://schemas.microsoft.com/office/powerpoint/2010/main" val="374997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30">
            <a:extLst>
              <a:ext uri="{FF2B5EF4-FFF2-40B4-BE49-F238E27FC236}">
                <a16:creationId xmlns:a16="http://schemas.microsoft.com/office/drawing/2014/main" id="{F62DA7D8-820D-4B7F-B13B-14EE0A624A22}"/>
              </a:ext>
            </a:extLst>
          </p:cNvPr>
          <p:cNvSpPr>
            <a:spLocks noGrp="1"/>
          </p:cNvSpPr>
          <p:nvPr>
            <p:ph sz="half" idx="4294967295"/>
          </p:nvPr>
        </p:nvSpPr>
        <p:spPr>
          <a:xfrm>
            <a:off x="8667750" y="2177472"/>
            <a:ext cx="3524250" cy="2503054"/>
          </a:xfrm>
        </p:spPr>
        <p:txBody>
          <a:bodyPr>
            <a:normAutofit/>
          </a:bodyPr>
          <a:lstStyle/>
          <a:p>
            <a:pPr marL="0" indent="0" algn="ctr">
              <a:buNone/>
            </a:pP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Hier zit geen textiel in!</a:t>
            </a:r>
            <a:endParaRPr lang="en-GB"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4" name="Rechthoek 33">
            <a:extLst>
              <a:ext uri="{FF2B5EF4-FFF2-40B4-BE49-F238E27FC236}">
                <a16:creationId xmlns:a16="http://schemas.microsoft.com/office/drawing/2014/main" id="{763C2ADB-7917-4BFC-835E-E654106788FD}"/>
              </a:ext>
            </a:extLst>
          </p:cNvPr>
          <p:cNvSpPr/>
          <p:nvPr/>
        </p:nvSpPr>
        <p:spPr>
          <a:xfrm>
            <a:off x="0" y="2551836"/>
            <a:ext cx="3524250" cy="1754326"/>
          </a:xfrm>
          <a:prstGeom prst="rect">
            <a:avLst/>
          </a:prstGeom>
          <a:noFill/>
        </p:spPr>
        <p:txBody>
          <a:bodyPr wrap="square" lIns="91440" tIns="45720" rIns="91440" bIns="45720">
            <a:spAutoFit/>
          </a:bodyPr>
          <a:lstStyle/>
          <a:p>
            <a:pPr algn="ctr"/>
            <a:r>
              <a:rPr lang="nl-BE" sz="5400" b="1" spc="50" dirty="0">
                <a:ln w="9525" cmpd="sng">
                  <a:solidFill>
                    <a:schemeClr val="accent1"/>
                  </a:solidFill>
                  <a:prstDash val="solid"/>
                </a:ln>
                <a:solidFill>
                  <a:srgbClr val="70AD47">
                    <a:tint val="1000"/>
                  </a:srgbClr>
                </a:solidFill>
                <a:effectLst>
                  <a:glow rad="38100">
                    <a:schemeClr val="accent1">
                      <a:alpha val="40000"/>
                    </a:schemeClr>
                  </a:glow>
                </a:effectLst>
              </a:rPr>
              <a:t>D</a:t>
            </a:r>
            <a:r>
              <a:rPr lang="nl-BE"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it is textiel!</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hthoek 2">
            <a:extLst>
              <a:ext uri="{FF2B5EF4-FFF2-40B4-BE49-F238E27FC236}">
                <a16:creationId xmlns:a16="http://schemas.microsoft.com/office/drawing/2014/main" id="{ECDCA816-ACB5-459F-8281-0214093D6A70}"/>
              </a:ext>
            </a:extLst>
          </p:cNvPr>
          <p:cNvSpPr/>
          <p:nvPr/>
        </p:nvSpPr>
        <p:spPr>
          <a:xfrm>
            <a:off x="998935" y="417258"/>
            <a:ext cx="1526380"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JA!</a:t>
            </a:r>
          </a:p>
        </p:txBody>
      </p:sp>
      <p:sp>
        <p:nvSpPr>
          <p:cNvPr id="4" name="Rechthoek 3">
            <a:extLst>
              <a:ext uri="{FF2B5EF4-FFF2-40B4-BE49-F238E27FC236}">
                <a16:creationId xmlns:a16="http://schemas.microsoft.com/office/drawing/2014/main" id="{9BB93BE7-0FD0-49A6-8763-DA275290580B}"/>
              </a:ext>
            </a:extLst>
          </p:cNvPr>
          <p:cNvSpPr/>
          <p:nvPr/>
        </p:nvSpPr>
        <p:spPr>
          <a:xfrm>
            <a:off x="9168152" y="417257"/>
            <a:ext cx="2523448" cy="1323439"/>
          </a:xfrm>
          <a:prstGeom prst="rect">
            <a:avLst/>
          </a:prstGeom>
          <a:noFill/>
        </p:spPr>
        <p:txBody>
          <a:bodyPr wrap="none" lIns="91440" tIns="45720" rIns="91440" bIns="45720">
            <a:spAutoFit/>
          </a:bodyPr>
          <a:lstStyle/>
          <a:p>
            <a:pPr algn="ctr"/>
            <a:r>
              <a:rPr lang="nl-N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a:t>
            </a:r>
          </a:p>
        </p:txBody>
      </p:sp>
      <p:pic>
        <p:nvPicPr>
          <p:cNvPr id="2" name="Afbeelding 1" descr="Afbeelding met windmolen, object, buiten, wolken&#10;&#10;Automatisch gegenereerde beschrijving">
            <a:extLst>
              <a:ext uri="{FF2B5EF4-FFF2-40B4-BE49-F238E27FC236}">
                <a16:creationId xmlns:a16="http://schemas.microsoft.com/office/drawing/2014/main" id="{B81B60B9-4B7C-4160-9022-0FE81D1E4D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1881" y="1779586"/>
            <a:ext cx="4948238" cy="3298825"/>
          </a:xfrm>
          <a:prstGeom prst="rect">
            <a:avLst/>
          </a:prstGeom>
        </p:spPr>
      </p:pic>
    </p:spTree>
    <p:extLst>
      <p:ext uri="{BB962C8B-B14F-4D97-AF65-F5344CB8AC3E}">
        <p14:creationId xmlns:p14="http://schemas.microsoft.com/office/powerpoint/2010/main" val="207731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1E799-6465-46C2-9BA5-580B567A936D}"/>
              </a:ext>
            </a:extLst>
          </p:cNvPr>
          <p:cNvSpPr>
            <a:spLocks noGrp="1"/>
          </p:cNvSpPr>
          <p:nvPr>
            <p:ph type="ctrTitle"/>
          </p:nvPr>
        </p:nvSpPr>
        <p:spPr/>
        <p:txBody>
          <a:bodyPr/>
          <a:lstStyle/>
          <a:p>
            <a:r>
              <a:rPr lang="nl-BE" dirty="0"/>
              <a:t>We gaan op onderzoek!</a:t>
            </a:r>
            <a:endParaRPr lang="en-GB" dirty="0"/>
          </a:p>
        </p:txBody>
      </p:sp>
      <p:pic>
        <p:nvPicPr>
          <p:cNvPr id="3" name="Afbeelding 2">
            <a:extLst>
              <a:ext uri="{FF2B5EF4-FFF2-40B4-BE49-F238E27FC236}">
                <a16:creationId xmlns:a16="http://schemas.microsoft.com/office/drawing/2014/main" id="{F4251FE5-4959-4703-866A-9E1D6F1DD80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rot="20119906">
            <a:off x="7480091" y="3681487"/>
            <a:ext cx="4160797" cy="2223212"/>
          </a:xfrm>
          <a:prstGeom prst="rect">
            <a:avLst/>
          </a:prstGeom>
          <a:noFill/>
          <a:ln>
            <a:noFill/>
          </a:ln>
        </p:spPr>
      </p:pic>
    </p:spTree>
    <p:extLst>
      <p:ext uri="{BB962C8B-B14F-4D97-AF65-F5344CB8AC3E}">
        <p14:creationId xmlns:p14="http://schemas.microsoft.com/office/powerpoint/2010/main" val="157238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6D6EE3C-F7DA-45F1-842A-0C9CBAF84DAF}"/>
              </a:ext>
            </a:extLst>
          </p:cNvPr>
          <p:cNvSpPr>
            <a:spLocks noGrp="1"/>
          </p:cNvSpPr>
          <p:nvPr>
            <p:ph type="title"/>
          </p:nvPr>
        </p:nvSpPr>
        <p:spPr>
          <a:xfrm>
            <a:off x="838200" y="365125"/>
            <a:ext cx="10515600" cy="1133169"/>
          </a:xfrm>
        </p:spPr>
        <p:txBody>
          <a:bodyPr anchor="ctr">
            <a:normAutofit/>
          </a:bodyPr>
          <a:lstStyle/>
          <a:p>
            <a:r>
              <a:rPr lang="nl-BE">
                <a:solidFill>
                  <a:schemeClr val="accent1"/>
                </a:solidFill>
              </a:rPr>
              <a:t>Word zelf een textielheld!</a:t>
            </a:r>
            <a:endParaRPr lang="en-GB">
              <a:solidFill>
                <a:schemeClr val="accent1"/>
              </a:solidFill>
            </a:endParaRPr>
          </a:p>
        </p:txBody>
      </p:sp>
      <p:pic>
        <p:nvPicPr>
          <p:cNvPr id="5" name="Afbeelding 4">
            <a:hlinkClick r:id="rId3"/>
            <a:extLst>
              <a:ext uri="{FF2B5EF4-FFF2-40B4-BE49-F238E27FC236}">
                <a16:creationId xmlns:a16="http://schemas.microsoft.com/office/drawing/2014/main" id="{30DC71F4-DBF3-E940-8902-5DCF28B85F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1498294"/>
            <a:ext cx="9226147" cy="5145102"/>
          </a:xfrm>
          <a:prstGeom prst="rect">
            <a:avLst/>
          </a:prstGeom>
        </p:spPr>
      </p:pic>
    </p:spTree>
    <p:extLst>
      <p:ext uri="{BB962C8B-B14F-4D97-AF65-F5344CB8AC3E}">
        <p14:creationId xmlns:p14="http://schemas.microsoft.com/office/powerpoint/2010/main" val="89923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6D6EE3C-F7DA-45F1-842A-0C9CBAF84DAF}"/>
              </a:ext>
            </a:extLst>
          </p:cNvPr>
          <p:cNvSpPr>
            <a:spLocks noGrp="1"/>
          </p:cNvSpPr>
          <p:nvPr>
            <p:ph type="title"/>
          </p:nvPr>
        </p:nvSpPr>
        <p:spPr>
          <a:xfrm>
            <a:off x="838200" y="365125"/>
            <a:ext cx="10515600" cy="1133169"/>
          </a:xfrm>
        </p:spPr>
        <p:txBody>
          <a:bodyPr anchor="ctr">
            <a:normAutofit/>
          </a:bodyPr>
          <a:lstStyle/>
          <a:p>
            <a:r>
              <a:rPr lang="nl-BE">
                <a:solidFill>
                  <a:schemeClr val="accent1"/>
                </a:solidFill>
              </a:rPr>
              <a:t>Word zelf een textielheld!</a:t>
            </a:r>
            <a:endParaRPr lang="en-GB">
              <a:solidFill>
                <a:schemeClr val="accent1"/>
              </a:solidFill>
            </a:endParaRPr>
          </a:p>
        </p:txBody>
      </p:sp>
      <p:pic>
        <p:nvPicPr>
          <p:cNvPr id="5" name="Tijdelijke aanduiding voor inhoud 4" descr="Afbeelding met gras, buiten, natuur, veld&#10;&#10;Automatisch gegenereerde beschrijving">
            <a:extLst>
              <a:ext uri="{FF2B5EF4-FFF2-40B4-BE49-F238E27FC236}">
                <a16:creationId xmlns:a16="http://schemas.microsoft.com/office/drawing/2014/main" id="{215176EB-0728-407B-A339-15305A8DCB0E}"/>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251700" y="1498294"/>
            <a:ext cx="4940300" cy="4495099"/>
          </a:xfrm>
        </p:spPr>
      </p:pic>
      <p:pic>
        <p:nvPicPr>
          <p:cNvPr id="3" name="Afbeelding 2" descr="Afbeelding met boot, water, vrachtwagen, straat&#10;&#10;Automatisch gegenereerde beschrijving">
            <a:extLst>
              <a:ext uri="{FF2B5EF4-FFF2-40B4-BE49-F238E27FC236}">
                <a16:creationId xmlns:a16="http://schemas.microsoft.com/office/drawing/2014/main" id="{D27F721F-F5A6-4B3C-8F04-6596A1939A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5613" y="3651089"/>
            <a:ext cx="3889375" cy="2563974"/>
          </a:xfrm>
          <a:prstGeom prst="rect">
            <a:avLst/>
          </a:prstGeom>
        </p:spPr>
      </p:pic>
      <p:pic>
        <p:nvPicPr>
          <p:cNvPr id="8" name="Afbeelding 7" descr="Afbeelding met tafel, object, zitten, houten&#10;&#10;Automatisch gegenereerde beschrijving">
            <a:extLst>
              <a:ext uri="{FF2B5EF4-FFF2-40B4-BE49-F238E27FC236}">
                <a16:creationId xmlns:a16="http://schemas.microsoft.com/office/drawing/2014/main" id="{AF1EEF6A-8237-4907-87E4-69C95D06CB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1498294"/>
            <a:ext cx="3768725" cy="2484438"/>
          </a:xfrm>
          <a:prstGeom prst="rect">
            <a:avLst/>
          </a:prstGeom>
        </p:spPr>
      </p:pic>
    </p:spTree>
    <p:extLst>
      <p:ext uri="{BB962C8B-B14F-4D97-AF65-F5344CB8AC3E}">
        <p14:creationId xmlns:p14="http://schemas.microsoft.com/office/powerpoint/2010/main" val="40663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BA802F-D52B-4887-9B22-1ACB78B7EAC6}"/>
              </a:ext>
            </a:extLst>
          </p:cNvPr>
          <p:cNvSpPr>
            <a:spLocks noGrp="1"/>
          </p:cNvSpPr>
          <p:nvPr>
            <p:ph type="ctrTitle"/>
          </p:nvPr>
        </p:nvSpPr>
        <p:spPr/>
        <p:txBody>
          <a:bodyPr/>
          <a:lstStyle/>
          <a:p>
            <a:r>
              <a:rPr lang="nl-BE" dirty="0"/>
              <a:t>Nabespreking</a:t>
            </a:r>
            <a:endParaRPr lang="en-GB" dirty="0"/>
          </a:p>
        </p:txBody>
      </p:sp>
    </p:spTree>
    <p:extLst>
      <p:ext uri="{BB962C8B-B14F-4D97-AF65-F5344CB8AC3E}">
        <p14:creationId xmlns:p14="http://schemas.microsoft.com/office/powerpoint/2010/main" val="3102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chor="ctr">
            <a:normAutofit/>
          </a:bodyPr>
          <a:lstStyle/>
          <a:p>
            <a:pPr algn="l">
              <a:tabLst>
                <a:tab pos="892175" algn="l"/>
              </a:tabLst>
            </a:pPr>
            <a:r>
              <a:rPr lang="nl-BE" sz="2400" b="1" dirty="0">
                <a:solidFill>
                  <a:schemeClr val="bg1"/>
                </a:solidFill>
              </a:rPr>
              <a:t>	</a:t>
            </a:r>
            <a:r>
              <a:rPr lang="nl-BE" sz="2400" dirty="0">
                <a:solidFill>
                  <a:schemeClr val="bg1"/>
                </a:solidFill>
              </a:rPr>
              <a:t>Contact :</a:t>
            </a:r>
            <a:br>
              <a:rPr lang="nl-BE" sz="2400" dirty="0">
                <a:solidFill>
                  <a:schemeClr val="bg1"/>
                </a:solidFill>
              </a:rPr>
            </a:br>
            <a:br>
              <a:rPr lang="nl-BE" sz="2400" dirty="0">
                <a:solidFill>
                  <a:schemeClr val="bg1"/>
                </a:solidFill>
              </a:rPr>
            </a:br>
            <a:r>
              <a:rPr lang="nl-BE" sz="2400" dirty="0">
                <a:solidFill>
                  <a:schemeClr val="bg1"/>
                </a:solidFill>
              </a:rPr>
              <a:t>	</a:t>
            </a:r>
            <a:r>
              <a:rPr lang="nl-BE" sz="2400" dirty="0" err="1">
                <a:solidFill>
                  <a:schemeClr val="bg1"/>
                </a:solidFill>
              </a:rPr>
              <a:t>Poortakkerstraat</a:t>
            </a:r>
            <a:r>
              <a:rPr lang="nl-BE" sz="2400" dirty="0">
                <a:solidFill>
                  <a:schemeClr val="bg1"/>
                </a:solidFill>
              </a:rPr>
              <a:t> 92</a:t>
            </a:r>
            <a:br>
              <a:rPr lang="nl-BE" sz="2400" dirty="0">
                <a:solidFill>
                  <a:schemeClr val="bg1"/>
                </a:solidFill>
              </a:rPr>
            </a:br>
            <a:r>
              <a:rPr lang="nl-BE" sz="2400" dirty="0">
                <a:solidFill>
                  <a:schemeClr val="bg1"/>
                </a:solidFill>
              </a:rPr>
              <a:t>	9051 St-</a:t>
            </a:r>
            <a:r>
              <a:rPr lang="nl-BE" sz="2400" dirty="0" err="1">
                <a:solidFill>
                  <a:schemeClr val="bg1"/>
                </a:solidFill>
              </a:rPr>
              <a:t>Denijs</a:t>
            </a:r>
            <a:r>
              <a:rPr lang="nl-BE" sz="2400" dirty="0">
                <a:solidFill>
                  <a:schemeClr val="bg1"/>
                </a:solidFill>
              </a:rPr>
              <a:t> </a:t>
            </a:r>
            <a:r>
              <a:rPr lang="nl-BE" sz="2400" dirty="0" err="1">
                <a:solidFill>
                  <a:schemeClr val="bg1"/>
                </a:solidFill>
              </a:rPr>
              <a:t>Westrem</a:t>
            </a:r>
            <a:br>
              <a:rPr lang="nl-BE" sz="2400" dirty="0">
                <a:solidFill>
                  <a:schemeClr val="bg1"/>
                </a:solidFill>
              </a:rPr>
            </a:br>
            <a:r>
              <a:rPr lang="nl-BE" sz="2400" dirty="0">
                <a:solidFill>
                  <a:schemeClr val="bg1"/>
                </a:solidFill>
              </a:rPr>
              <a:t>	</a:t>
            </a:r>
            <a:r>
              <a:rPr lang="nl-BE" sz="2400" dirty="0">
                <a:solidFill>
                  <a:schemeClr val="bg1"/>
                </a:solidFill>
                <a:sym typeface="Wingdings" panose="05000000000000000000" pitchFamily="2" charset="2"/>
              </a:rPr>
              <a:t> </a:t>
            </a:r>
            <a:r>
              <a:rPr lang="nl-BE" sz="2200" dirty="0">
                <a:solidFill>
                  <a:schemeClr val="bg1"/>
                </a:solidFill>
              </a:rPr>
              <a:t>09 222 26 14</a:t>
            </a:r>
          </a:p>
        </p:txBody>
      </p:sp>
    </p:spTree>
    <p:extLst>
      <p:ext uri="{BB962C8B-B14F-4D97-AF65-F5344CB8AC3E}">
        <p14:creationId xmlns:p14="http://schemas.microsoft.com/office/powerpoint/2010/main" val="246525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kleding, jas, person, kostuum&#10;&#10;Automatisch gegenereerde beschrijving">
            <a:extLst>
              <a:ext uri="{FF2B5EF4-FFF2-40B4-BE49-F238E27FC236}">
                <a16:creationId xmlns:a16="http://schemas.microsoft.com/office/drawing/2014/main" id="{928E6964-2B4F-4FFA-ABE9-F0FB0F9A66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8389" y="2788316"/>
            <a:ext cx="3395223" cy="3395223"/>
          </a:xfrm>
          <a:prstGeom prst="rect">
            <a:avLst/>
          </a:prstGeom>
        </p:spPr>
      </p:pic>
      <p:pic>
        <p:nvPicPr>
          <p:cNvPr id="6" name="Afbeelding 5" descr="Afbeelding met persoon, kleding, blauw, zitten&#10;&#10;Automatisch gegenereerde beschrijving">
            <a:extLst>
              <a:ext uri="{FF2B5EF4-FFF2-40B4-BE49-F238E27FC236}">
                <a16:creationId xmlns:a16="http://schemas.microsoft.com/office/drawing/2014/main" id="{23C7B527-D8A0-4EB4-8216-038824421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855" y="670770"/>
            <a:ext cx="3987459" cy="3815158"/>
          </a:xfrm>
          <a:prstGeom prst="rect">
            <a:avLst/>
          </a:prstGeom>
        </p:spPr>
      </p:pic>
      <p:sp>
        <p:nvSpPr>
          <p:cNvPr id="9" name="Ovaal 8">
            <a:extLst>
              <a:ext uri="{FF2B5EF4-FFF2-40B4-BE49-F238E27FC236}">
                <a16:creationId xmlns:a16="http://schemas.microsoft.com/office/drawing/2014/main" id="{379330A2-1888-4A83-9B92-C034E18C9D21}"/>
              </a:ext>
            </a:extLst>
          </p:cNvPr>
          <p:cNvSpPr/>
          <p:nvPr/>
        </p:nvSpPr>
        <p:spPr>
          <a:xfrm>
            <a:off x="7450687" y="1306987"/>
            <a:ext cx="3600000" cy="36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t>Kleding</a:t>
            </a:r>
            <a:endParaRPr lang="en-GB" sz="3200" dirty="0"/>
          </a:p>
        </p:txBody>
      </p:sp>
    </p:spTree>
    <p:extLst>
      <p:ext uri="{BB962C8B-B14F-4D97-AF65-F5344CB8AC3E}">
        <p14:creationId xmlns:p14="http://schemas.microsoft.com/office/powerpoint/2010/main" val="148130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luie stoel, binnen, groen, plaats&#10;&#10;Automatisch gegenereerde beschrijving">
            <a:extLst>
              <a:ext uri="{FF2B5EF4-FFF2-40B4-BE49-F238E27FC236}">
                <a16:creationId xmlns:a16="http://schemas.microsoft.com/office/drawing/2014/main" id="{6B0A84E3-0E1B-4A67-A045-821C005E43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9617" y="3893389"/>
            <a:ext cx="2699364" cy="2351059"/>
          </a:xfrm>
          <a:prstGeom prst="rect">
            <a:avLst/>
          </a:prstGeom>
        </p:spPr>
      </p:pic>
      <p:sp>
        <p:nvSpPr>
          <p:cNvPr id="9" name="Ovaal 8">
            <a:extLst>
              <a:ext uri="{FF2B5EF4-FFF2-40B4-BE49-F238E27FC236}">
                <a16:creationId xmlns:a16="http://schemas.microsoft.com/office/drawing/2014/main" id="{379330A2-1888-4A83-9B92-C034E18C9D21}"/>
              </a:ext>
            </a:extLst>
          </p:cNvPr>
          <p:cNvSpPr/>
          <p:nvPr/>
        </p:nvSpPr>
        <p:spPr>
          <a:xfrm>
            <a:off x="392662" y="2407095"/>
            <a:ext cx="3600000" cy="36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t>Interieur</a:t>
            </a:r>
            <a:endParaRPr lang="en-GB" sz="3200" dirty="0"/>
          </a:p>
        </p:txBody>
      </p:sp>
      <p:pic>
        <p:nvPicPr>
          <p:cNvPr id="4" name="Afbeelding 3" descr="Afbeelding met binnen, scherm, tafel, gebouw&#10;&#10;Automatisch gegenereerde beschrijving">
            <a:extLst>
              <a:ext uri="{FF2B5EF4-FFF2-40B4-BE49-F238E27FC236}">
                <a16:creationId xmlns:a16="http://schemas.microsoft.com/office/drawing/2014/main" id="{FA7127BD-84D0-4909-AC08-5ADAC0FC18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7012" y="2000196"/>
            <a:ext cx="2913901" cy="3887483"/>
          </a:xfrm>
          <a:prstGeom prst="rect">
            <a:avLst/>
          </a:prstGeom>
        </p:spPr>
      </p:pic>
      <p:pic>
        <p:nvPicPr>
          <p:cNvPr id="13" name="Afbeelding 12" descr="Afbeelding met binnen, tafel, venster, zitten&#10;&#10;Automatisch gegenereerde beschrijving">
            <a:extLst>
              <a:ext uri="{FF2B5EF4-FFF2-40B4-BE49-F238E27FC236}">
                <a16:creationId xmlns:a16="http://schemas.microsoft.com/office/drawing/2014/main" id="{03BD82C9-1E5D-4522-A1D3-A8C05A2810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85092" y="2364409"/>
            <a:ext cx="3125895" cy="2344422"/>
          </a:xfrm>
          <a:prstGeom prst="rect">
            <a:avLst/>
          </a:prstGeom>
        </p:spPr>
      </p:pic>
      <p:pic>
        <p:nvPicPr>
          <p:cNvPr id="15" name="Afbeelding 14" descr="Afbeelding met binnen, kamer, venster, levend&#10;&#10;Automatisch gegenereerde beschrijving">
            <a:extLst>
              <a:ext uri="{FF2B5EF4-FFF2-40B4-BE49-F238E27FC236}">
                <a16:creationId xmlns:a16="http://schemas.microsoft.com/office/drawing/2014/main" id="{FB6925F5-2248-4F86-B7C1-FE67CC37EC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63558" y="558927"/>
            <a:ext cx="3082779" cy="2466223"/>
          </a:xfrm>
          <a:prstGeom prst="rect">
            <a:avLst/>
          </a:prstGeom>
        </p:spPr>
      </p:pic>
    </p:spTree>
    <p:extLst>
      <p:ext uri="{BB962C8B-B14F-4D97-AF65-F5344CB8AC3E}">
        <p14:creationId xmlns:p14="http://schemas.microsoft.com/office/powerpoint/2010/main" val="52021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binnen, jongen, vasthouden&#10;&#10;Automatisch gegenereerde beschrijving">
            <a:extLst>
              <a:ext uri="{FF2B5EF4-FFF2-40B4-BE49-F238E27FC236}">
                <a16:creationId xmlns:a16="http://schemas.microsoft.com/office/drawing/2014/main" id="{84AF76EC-D7EC-43B3-9119-D9463F268D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7840" y="2493447"/>
            <a:ext cx="2919241" cy="4215510"/>
          </a:xfrm>
          <a:prstGeom prst="rect">
            <a:avLst/>
          </a:prstGeom>
        </p:spPr>
      </p:pic>
      <p:sp>
        <p:nvSpPr>
          <p:cNvPr id="9" name="Ovaal 8">
            <a:extLst>
              <a:ext uri="{FF2B5EF4-FFF2-40B4-BE49-F238E27FC236}">
                <a16:creationId xmlns:a16="http://schemas.microsoft.com/office/drawing/2014/main" id="{379330A2-1888-4A83-9B92-C034E18C9D21}"/>
              </a:ext>
            </a:extLst>
          </p:cNvPr>
          <p:cNvSpPr/>
          <p:nvPr/>
        </p:nvSpPr>
        <p:spPr>
          <a:xfrm>
            <a:off x="8449895" y="243823"/>
            <a:ext cx="3600000" cy="36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t>Veiligheid</a:t>
            </a:r>
            <a:endParaRPr lang="en-GB" sz="3200" dirty="0"/>
          </a:p>
        </p:txBody>
      </p:sp>
      <p:pic>
        <p:nvPicPr>
          <p:cNvPr id="4" name="Afbeelding 3" descr="Afbeelding met persoon, auto, vliegtuig, person&#10;&#10;Automatisch gegenereerde beschrijving">
            <a:extLst>
              <a:ext uri="{FF2B5EF4-FFF2-40B4-BE49-F238E27FC236}">
                <a16:creationId xmlns:a16="http://schemas.microsoft.com/office/drawing/2014/main" id="{80E7A185-4D02-43F8-9293-5A6004073A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6204" y="3806362"/>
            <a:ext cx="3324226" cy="2807623"/>
          </a:xfrm>
          <a:prstGeom prst="rect">
            <a:avLst/>
          </a:prstGeom>
        </p:spPr>
      </p:pic>
      <p:pic>
        <p:nvPicPr>
          <p:cNvPr id="15" name="Afbeelding 14" descr="Afbeelding met buiten, persoon, person, staand&#10;&#10;Automatisch gegenereerde beschrijving">
            <a:extLst>
              <a:ext uri="{FF2B5EF4-FFF2-40B4-BE49-F238E27FC236}">
                <a16:creationId xmlns:a16="http://schemas.microsoft.com/office/drawing/2014/main" id="{13732ED7-96AE-4008-93B1-48EBE4876A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7721" y="1208964"/>
            <a:ext cx="2962691" cy="2962691"/>
          </a:xfrm>
          <a:prstGeom prst="rect">
            <a:avLst/>
          </a:prstGeom>
        </p:spPr>
      </p:pic>
      <p:pic>
        <p:nvPicPr>
          <p:cNvPr id="2" name="Afbeelding 1" descr="Afbeelding met binnen, plaats, zitten, kamer&#10;&#10;Automatisch gegenereerde beschrijving">
            <a:extLst>
              <a:ext uri="{FF2B5EF4-FFF2-40B4-BE49-F238E27FC236}">
                <a16:creationId xmlns:a16="http://schemas.microsoft.com/office/drawing/2014/main" id="{5C9D028A-8C0C-4CAB-83A1-EAE592C15A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02412" y="1495069"/>
            <a:ext cx="2571750" cy="3429000"/>
          </a:xfrm>
          <a:prstGeom prst="rect">
            <a:avLst/>
          </a:prstGeom>
        </p:spPr>
      </p:pic>
      <p:pic>
        <p:nvPicPr>
          <p:cNvPr id="17" name="Afbeelding 16" descr="Afbeelding met buiten, rijden, person, zonsondergang&#10;&#10;Automatisch gegenereerde beschrijving">
            <a:extLst>
              <a:ext uri="{FF2B5EF4-FFF2-40B4-BE49-F238E27FC236}">
                <a16:creationId xmlns:a16="http://schemas.microsoft.com/office/drawing/2014/main" id="{FC8CF13B-CCD6-4EEE-B220-27723EB28E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92546" y="703855"/>
            <a:ext cx="4058185" cy="2705456"/>
          </a:xfrm>
          <a:prstGeom prst="rect">
            <a:avLst/>
          </a:prstGeom>
        </p:spPr>
      </p:pic>
    </p:spTree>
    <p:extLst>
      <p:ext uri="{BB962C8B-B14F-4D97-AF65-F5344CB8AC3E}">
        <p14:creationId xmlns:p14="http://schemas.microsoft.com/office/powerpoint/2010/main" val="354223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groen, klein, paar, bed&#10;&#10;Automatisch gegenereerde beschrijving">
            <a:extLst>
              <a:ext uri="{FF2B5EF4-FFF2-40B4-BE49-F238E27FC236}">
                <a16:creationId xmlns:a16="http://schemas.microsoft.com/office/drawing/2014/main" id="{2D98927E-2BB8-427D-BB4D-F0E03AE69C7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59575" y="3963982"/>
            <a:ext cx="3130550" cy="2332038"/>
          </a:xfrm>
          <a:prstGeom prst="rect">
            <a:avLst/>
          </a:prstGeom>
        </p:spPr>
      </p:pic>
      <p:pic>
        <p:nvPicPr>
          <p:cNvPr id="3" name="Afbeelding 2" descr="Afbeelding met buiten, stadion, gebouw, gras&#10;&#10;Automatisch gegenereerde beschrijving">
            <a:extLst>
              <a:ext uri="{FF2B5EF4-FFF2-40B4-BE49-F238E27FC236}">
                <a16:creationId xmlns:a16="http://schemas.microsoft.com/office/drawing/2014/main" id="{8CFC13DA-8FA3-48A1-955D-0C9BEF71E6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50432" y="2894018"/>
            <a:ext cx="3567113" cy="2332038"/>
          </a:xfrm>
          <a:prstGeom prst="rect">
            <a:avLst/>
          </a:prstGeom>
        </p:spPr>
      </p:pic>
      <p:pic>
        <p:nvPicPr>
          <p:cNvPr id="6" name="Afbeelding 5" descr="Afbeelding met buiten, transport, person, zitten&#10;&#10;Automatisch gegenereerde beschrijving">
            <a:extLst>
              <a:ext uri="{FF2B5EF4-FFF2-40B4-BE49-F238E27FC236}">
                <a16:creationId xmlns:a16="http://schemas.microsoft.com/office/drawing/2014/main" id="{3C9E9C43-A85C-49A2-8966-B37510BE2A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7888" y="730472"/>
            <a:ext cx="3570288" cy="2332038"/>
          </a:xfrm>
          <a:prstGeom prst="rect">
            <a:avLst/>
          </a:prstGeom>
        </p:spPr>
      </p:pic>
      <p:sp>
        <p:nvSpPr>
          <p:cNvPr id="9" name="Ovaal 8">
            <a:extLst>
              <a:ext uri="{FF2B5EF4-FFF2-40B4-BE49-F238E27FC236}">
                <a16:creationId xmlns:a16="http://schemas.microsoft.com/office/drawing/2014/main" id="{379330A2-1888-4A83-9B92-C034E18C9D21}"/>
              </a:ext>
            </a:extLst>
          </p:cNvPr>
          <p:cNvSpPr/>
          <p:nvPr/>
        </p:nvSpPr>
        <p:spPr>
          <a:xfrm>
            <a:off x="777852" y="361038"/>
            <a:ext cx="3600000" cy="36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t>Sporten</a:t>
            </a:r>
            <a:endParaRPr lang="en-GB" sz="3200" dirty="0"/>
          </a:p>
        </p:txBody>
      </p:sp>
      <p:pic>
        <p:nvPicPr>
          <p:cNvPr id="12" name="Afbeelding 11" descr="Afbeelding met sport, persoon, spel, person&#10;&#10;Automatisch gegenereerde beschrijving">
            <a:extLst>
              <a:ext uri="{FF2B5EF4-FFF2-40B4-BE49-F238E27FC236}">
                <a16:creationId xmlns:a16="http://schemas.microsoft.com/office/drawing/2014/main" id="{B0A8B45E-399D-4A4E-A23D-00780D81BC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2739" y="1065218"/>
            <a:ext cx="2374772" cy="3349619"/>
          </a:xfrm>
          <a:prstGeom prst="rect">
            <a:avLst/>
          </a:prstGeom>
        </p:spPr>
      </p:pic>
    </p:spTree>
    <p:extLst>
      <p:ext uri="{BB962C8B-B14F-4D97-AF65-F5344CB8AC3E}">
        <p14:creationId xmlns:p14="http://schemas.microsoft.com/office/powerpoint/2010/main" val="119768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86D5D-4670-485F-9590-7A42F19CC1B7}"/>
              </a:ext>
            </a:extLst>
          </p:cNvPr>
          <p:cNvSpPr>
            <a:spLocks noGrp="1"/>
          </p:cNvSpPr>
          <p:nvPr>
            <p:ph type="ctrTitle"/>
          </p:nvPr>
        </p:nvSpPr>
        <p:spPr/>
        <p:txBody>
          <a:bodyPr>
            <a:normAutofit fontScale="90000"/>
          </a:bodyPr>
          <a:lstStyle/>
          <a:p>
            <a:r>
              <a:rPr lang="nl-BE" dirty="0"/>
              <a:t>Hoe zou het leven eruit zien zonder textiel? </a:t>
            </a:r>
            <a:endParaRPr lang="en-GB" dirty="0"/>
          </a:p>
        </p:txBody>
      </p:sp>
    </p:spTree>
    <p:extLst>
      <p:ext uri="{BB962C8B-B14F-4D97-AF65-F5344CB8AC3E}">
        <p14:creationId xmlns:p14="http://schemas.microsoft.com/office/powerpoint/2010/main" val="20951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F45B4674-8E0D-EE4C-ABA3-411A2538E7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772" y="394219"/>
            <a:ext cx="10678368" cy="6006582"/>
          </a:xfrm>
          <a:prstGeom prst="rect">
            <a:avLst/>
          </a:prstGeom>
        </p:spPr>
      </p:pic>
    </p:spTree>
    <p:extLst>
      <p:ext uri="{BB962C8B-B14F-4D97-AF65-F5344CB8AC3E}">
        <p14:creationId xmlns:p14="http://schemas.microsoft.com/office/powerpoint/2010/main" val="1019021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581DDA2B-56EA-F34E-A6A9-26C849FF9B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934" y="136395"/>
            <a:ext cx="11706808" cy="6519510"/>
          </a:xfrm>
          <a:prstGeom prst="rect">
            <a:avLst/>
          </a:prstGeom>
        </p:spPr>
      </p:pic>
    </p:spTree>
    <p:extLst>
      <p:ext uri="{BB962C8B-B14F-4D97-AF65-F5344CB8AC3E}">
        <p14:creationId xmlns:p14="http://schemas.microsoft.com/office/powerpoint/2010/main" val="1062999897"/>
      </p:ext>
    </p:extLst>
  </p:cSld>
  <p:clrMapOvr>
    <a:masterClrMapping/>
  </p:clrMapOvr>
</p:sld>
</file>

<file path=ppt/theme/theme1.xml><?xml version="1.0" encoding="utf-8"?>
<a:theme xmlns:a="http://schemas.openxmlformats.org/drawingml/2006/main" name="1_Office Theme">
  <a:themeElements>
    <a:clrScheme name="CobotNieuw">
      <a:dk1>
        <a:srgbClr val="1E1E1E"/>
      </a:dk1>
      <a:lt1>
        <a:srgbClr val="FFFFFF"/>
      </a:lt1>
      <a:dk2>
        <a:srgbClr val="A5A5A5"/>
      </a:dk2>
      <a:lt2>
        <a:srgbClr val="FFFFFF"/>
      </a:lt2>
      <a:accent1>
        <a:srgbClr val="00B0CA"/>
      </a:accent1>
      <a:accent2>
        <a:srgbClr val="4CAF25"/>
      </a:accent2>
      <a:accent3>
        <a:srgbClr val="F49719"/>
      </a:accent3>
      <a:accent4>
        <a:srgbClr val="833E90"/>
      </a:accent4>
      <a:accent5>
        <a:srgbClr val="006573"/>
      </a:accent5>
      <a:accent6>
        <a:srgbClr val="A8D08D"/>
      </a:accent6>
      <a:hlink>
        <a:srgbClr val="00B0CA"/>
      </a:hlink>
      <a:folHlink>
        <a:srgbClr val="4CAF25"/>
      </a:folHlink>
    </a:clrScheme>
    <a:fontScheme name="Cobo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bot Nieuw Breedbeeld" id="{1642ECC7-305D-4B06-B106-D95FE83D1688}" vid="{55BEA498-D951-418E-9268-D1BAB924F0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B469BB59D1F24299B3449F5B4F31EA" ma:contentTypeVersion="9" ma:contentTypeDescription="Een nieuw document maken." ma:contentTypeScope="" ma:versionID="18a401f57bbbbf2f9bc63832a04b6576">
  <xsd:schema xmlns:xsd="http://www.w3.org/2001/XMLSchema" xmlns:xs="http://www.w3.org/2001/XMLSchema" xmlns:p="http://schemas.microsoft.com/office/2006/metadata/properties" xmlns:ns2="755f439e-1b8b-4a42-b7be-caa17a26d1e3" targetNamespace="http://schemas.microsoft.com/office/2006/metadata/properties" ma:root="true" ma:fieldsID="37dbdc46cfcd18b020fba71cb1b11543" ns2:_="">
    <xsd:import namespace="755f439e-1b8b-4a42-b7be-caa17a26d1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f439e-1b8b-4a42-b7be-caa17a26d1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1df66d37-9651-437c-bebe-faf94ad944e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5f439e-1b8b-4a42-b7be-caa17a26d1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2DDBE2-3E8D-4F32-BB7B-6157EE930817}"/>
</file>

<file path=customXml/itemProps2.xml><?xml version="1.0" encoding="utf-8"?>
<ds:datastoreItem xmlns:ds="http://schemas.openxmlformats.org/officeDocument/2006/customXml" ds:itemID="{B845038D-D387-4B68-AAB1-19F37C422244}"/>
</file>

<file path=customXml/itemProps3.xml><?xml version="1.0" encoding="utf-8"?>
<ds:datastoreItem xmlns:ds="http://schemas.openxmlformats.org/officeDocument/2006/customXml" ds:itemID="{44C3B3D3-D674-4F78-9BC5-2B6126D8D05D}"/>
</file>

<file path=docProps/app.xml><?xml version="1.0" encoding="utf-8"?>
<Properties xmlns="http://schemas.openxmlformats.org/officeDocument/2006/extended-properties" xmlns:vt="http://schemas.openxmlformats.org/officeDocument/2006/docPropsVTypes">
  <TotalTime>1225</TotalTime>
  <Words>914</Words>
  <Application>Microsoft Macintosh PowerPoint</Application>
  <PresentationFormat>Breedbeeld</PresentationFormat>
  <Paragraphs>123</Paragraphs>
  <Slides>25</Slides>
  <Notes>24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Arial</vt:lpstr>
      <vt:lpstr>Calibri</vt:lpstr>
      <vt:lpstr>Open Sans</vt:lpstr>
      <vt:lpstr>Wingdings</vt:lpstr>
      <vt:lpstr>1_Office Theme</vt:lpstr>
      <vt:lpstr>Textiel daagt je uit!</vt:lpstr>
      <vt:lpstr>Wat is van textiel gemaakt? </vt:lpstr>
      <vt:lpstr>PowerPoint-presentatie</vt:lpstr>
      <vt:lpstr>PowerPoint-presentatie</vt:lpstr>
      <vt:lpstr>PowerPoint-presentatie</vt:lpstr>
      <vt:lpstr>PowerPoint-presentatie</vt:lpstr>
      <vt:lpstr>Hoe zou het leven eruit zien zonder textiel? </vt:lpstr>
      <vt:lpstr>PowerPoint-presentatie</vt:lpstr>
      <vt:lpstr>PowerPoint-presentatie</vt:lpstr>
      <vt:lpstr>Textiel of niet?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 gaan op onderzoek!</vt:lpstr>
      <vt:lpstr>Word zelf een textielheld!</vt:lpstr>
      <vt:lpstr>Word zelf een textielheld!</vt:lpstr>
      <vt:lpstr>Nabespreking</vt:lpstr>
      <vt:lpstr> Contact :   Poortakkerstraat 92  9051 St-Denijs Westrem   09 222 26 14</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Textiel daagt je uit!</dc:title>
  <dc:creator>Nele Maes</dc:creator>
  <cp:lastModifiedBy>Microsoft Office User</cp:lastModifiedBy>
  <cp:revision>14</cp:revision>
  <dcterms:created xsi:type="dcterms:W3CDTF">2020-07-13T08:10:09Z</dcterms:created>
  <dcterms:modified xsi:type="dcterms:W3CDTF">2020-09-28T11:04:54Z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0x01010027B469BB59D1F24299B3449F5B4F31EA</vt:lpwstr>
  </property>
</Properties>
</file>